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tiff" ContentType="image/tiff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12" r:id="rId2"/>
    <p:sldId id="480" r:id="rId3"/>
    <p:sldId id="507" r:id="rId4"/>
    <p:sldId id="506" r:id="rId5"/>
    <p:sldId id="508" r:id="rId6"/>
    <p:sldId id="476" r:id="rId7"/>
    <p:sldId id="471" r:id="rId8"/>
    <p:sldId id="475" r:id="rId9"/>
    <p:sldId id="490" r:id="rId10"/>
    <p:sldId id="493" r:id="rId11"/>
    <p:sldId id="487" r:id="rId12"/>
    <p:sldId id="486" r:id="rId13"/>
    <p:sldId id="477" r:id="rId14"/>
    <p:sldId id="482" r:id="rId15"/>
    <p:sldId id="509" r:id="rId16"/>
    <p:sldId id="479" r:id="rId17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Helvetica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 Rich Heller Us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E28700"/>
    <a:srgbClr val="BB0C2B"/>
    <a:srgbClr val="FFCC99"/>
    <a:srgbClr val="FFCC66"/>
    <a:srgbClr val="C0705A"/>
    <a:srgbClr val="DC6568"/>
    <a:srgbClr val="479B67"/>
    <a:srgbClr val="714400"/>
    <a:srgbClr val="A225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66" autoAdjust="0"/>
  </p:normalViewPr>
  <p:slideViewPr>
    <p:cSldViewPr>
      <p:cViewPr varScale="1">
        <p:scale>
          <a:sx n="66" d="100"/>
          <a:sy n="66" d="100"/>
        </p:scale>
        <p:origin x="-20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>
        <p:scale>
          <a:sx n="100" d="100"/>
          <a:sy n="100" d="100"/>
        </p:scale>
        <p:origin x="-1578" y="2418"/>
      </p:cViewPr>
      <p:guideLst>
        <p:guide orient="horz" pos="2896"/>
        <p:guide pos="22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Picchi\Documents\Data%20RHP\Roanoke%20Valley%20BBA\Roanoke%20BBA%20Model_04_16_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Picchi\Documents\Data%20RHP\Roanoke%20Valley%20BBA\Roanoke%20BBA%20Model_04_16_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Addressable Market -- Residential, Commercial, and Wireless Revenue</a:t>
            </a:r>
          </a:p>
        </c:rich>
      </c:tx>
      <c:layout>
        <c:manualLayout>
          <c:xMode val="edge"/>
          <c:yMode val="edge"/>
          <c:x val="0.16188457212079291"/>
          <c:y val="7.327421193562941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709452980885688"/>
          <c:y val="0.2701749757144748"/>
          <c:w val="0.82601317286592457"/>
          <c:h val="0.56491131285753704"/>
        </c:manualLayout>
      </c:layout>
      <c:areaChart>
        <c:grouping val="stacked"/>
        <c:ser>
          <c:idx val="0"/>
          <c:order val="0"/>
          <c:tx>
            <c:strRef>
              <c:f>Graphs!$B$84</c:f>
              <c:strCache>
                <c:ptCount val="1"/>
                <c:pt idx="0">
                  <c:v>Residential Revenue</c:v>
                </c:pt>
              </c:strCache>
            </c:strRef>
          </c:tx>
          <c:spPr>
            <a:solidFill>
              <a:srgbClr val="63AAFE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Graphs!$C$83:$V$83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Graphs!$C$84:$V$84</c:f>
              <c:numCache>
                <c:formatCode>_("$"* #,##0_);_("$"* \(#,##0\);_("$"* "-"??_);_(@_)</c:formatCode>
                <c:ptCount val="20"/>
                <c:pt idx="0">
                  <c:v>198463440.01142308</c:v>
                </c:pt>
                <c:pt idx="1">
                  <c:v>199338961.13603809</c:v>
                </c:pt>
                <c:pt idx="2">
                  <c:v>200554270.50595295</c:v>
                </c:pt>
                <c:pt idx="3">
                  <c:v>202601475.02129859</c:v>
                </c:pt>
                <c:pt idx="4">
                  <c:v>205522995.61553323</c:v>
                </c:pt>
                <c:pt idx="5">
                  <c:v>209367173.31677887</c:v>
                </c:pt>
                <c:pt idx="6">
                  <c:v>213035202.83940211</c:v>
                </c:pt>
                <c:pt idx="7">
                  <c:v>210808799.45241612</c:v>
                </c:pt>
                <c:pt idx="8">
                  <c:v>208395596.34560108</c:v>
                </c:pt>
                <c:pt idx="9">
                  <c:v>206270166.0559063</c:v>
                </c:pt>
                <c:pt idx="10">
                  <c:v>204421896.15005934</c:v>
                </c:pt>
                <c:pt idx="11">
                  <c:v>202840816.19364005</c:v>
                </c:pt>
                <c:pt idx="12">
                  <c:v>201368362.24817723</c:v>
                </c:pt>
                <c:pt idx="13">
                  <c:v>197885634.30661649</c:v>
                </c:pt>
                <c:pt idx="14">
                  <c:v>194584401.37403601</c:v>
                </c:pt>
                <c:pt idx="15">
                  <c:v>191455618.03469723</c:v>
                </c:pt>
                <c:pt idx="16">
                  <c:v>189465533.35496163</c:v>
                </c:pt>
                <c:pt idx="17">
                  <c:v>188231526.92094371</c:v>
                </c:pt>
                <c:pt idx="18">
                  <c:v>187089701.78562069</c:v>
                </c:pt>
                <c:pt idx="19">
                  <c:v>186034859.23324305</c:v>
                </c:pt>
              </c:numCache>
            </c:numRef>
          </c:val>
        </c:ser>
        <c:ser>
          <c:idx val="1"/>
          <c:order val="1"/>
          <c:tx>
            <c:strRef>
              <c:f>Graphs!$B$85</c:f>
              <c:strCache>
                <c:ptCount val="1"/>
                <c:pt idx="0">
                  <c:v>Commercial Revenue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Graphs!$C$83:$V$83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Graphs!$C$85:$V$85</c:f>
              <c:numCache>
                <c:formatCode>_("$"* #,##0_);_("$"* \(#,##0\);_("$"* "-"??_);_(@_)</c:formatCode>
                <c:ptCount val="20"/>
                <c:pt idx="0">
                  <c:v>249170800.78011942</c:v>
                </c:pt>
                <c:pt idx="1">
                  <c:v>266801788.27001429</c:v>
                </c:pt>
                <c:pt idx="2">
                  <c:v>286256895.78080446</c:v>
                </c:pt>
                <c:pt idx="3">
                  <c:v>306340536.47707075</c:v>
                </c:pt>
                <c:pt idx="4">
                  <c:v>316196549.90439075</c:v>
                </c:pt>
                <c:pt idx="5">
                  <c:v>326375355.61371624</c:v>
                </c:pt>
                <c:pt idx="6">
                  <c:v>336953399.01797193</c:v>
                </c:pt>
                <c:pt idx="7">
                  <c:v>347946290.60175717</c:v>
                </c:pt>
                <c:pt idx="8">
                  <c:v>359370251.80534536</c:v>
                </c:pt>
                <c:pt idx="9">
                  <c:v>371242138.93989992</c:v>
                </c:pt>
                <c:pt idx="10">
                  <c:v>381154035.56908202</c:v>
                </c:pt>
                <c:pt idx="11">
                  <c:v>391674246.69715554</c:v>
                </c:pt>
                <c:pt idx="12">
                  <c:v>402719684.54861724</c:v>
                </c:pt>
                <c:pt idx="13">
                  <c:v>414364889.32513648</c:v>
                </c:pt>
                <c:pt idx="14">
                  <c:v>426659779.21575326</c:v>
                </c:pt>
                <c:pt idx="15">
                  <c:v>439620200.12626666</c:v>
                </c:pt>
                <c:pt idx="16">
                  <c:v>444532583.62729216</c:v>
                </c:pt>
                <c:pt idx="17">
                  <c:v>442399438.49001813</c:v>
                </c:pt>
                <c:pt idx="18">
                  <c:v>440354298.0928753</c:v>
                </c:pt>
                <c:pt idx="19">
                  <c:v>438392788.65216821</c:v>
                </c:pt>
              </c:numCache>
            </c:numRef>
          </c:val>
        </c:ser>
        <c:ser>
          <c:idx val="2"/>
          <c:order val="2"/>
          <c:tx>
            <c:strRef>
              <c:f>Graphs!$B$86</c:f>
              <c:strCache>
                <c:ptCount val="1"/>
                <c:pt idx="0">
                  <c:v>Wireless Voice Revenue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cat>
            <c:numRef>
              <c:f>Graphs!$C$83:$V$83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Graphs!$C$86:$V$86</c:f>
              <c:numCache>
                <c:formatCode>_("$"* #,##0_);_("$"* \(#,##0\);_("$"* "-"??_);_(@_)</c:formatCode>
                <c:ptCount val="20"/>
                <c:pt idx="0">
                  <c:v>178240399.07182321</c:v>
                </c:pt>
                <c:pt idx="1">
                  <c:v>191807973.10583344</c:v>
                </c:pt>
                <c:pt idx="2">
                  <c:v>205935962.14147308</c:v>
                </c:pt>
                <c:pt idx="3">
                  <c:v>221104575.66711253</c:v>
                </c:pt>
                <c:pt idx="4">
                  <c:v>237390462.90200409</c:v>
                </c:pt>
                <c:pt idx="5">
                  <c:v>254875918.8126111</c:v>
                </c:pt>
                <c:pt idx="6">
                  <c:v>273649299.96109056</c:v>
                </c:pt>
                <c:pt idx="7">
                  <c:v>288699164.53361094</c:v>
                </c:pt>
                <c:pt idx="8">
                  <c:v>298042175.55841291</c:v>
                </c:pt>
                <c:pt idx="9">
                  <c:v>307687549.26982152</c:v>
                </c:pt>
                <c:pt idx="10">
                  <c:v>317645070.86385286</c:v>
                </c:pt>
                <c:pt idx="11">
                  <c:v>327924842.20939595</c:v>
                </c:pt>
                <c:pt idx="12">
                  <c:v>338537292.09652436</c:v>
                </c:pt>
                <c:pt idx="13">
                  <c:v>349493186.81646276</c:v>
                </c:pt>
                <c:pt idx="14">
                  <c:v>360803641.0839504</c:v>
                </c:pt>
                <c:pt idx="15">
                  <c:v>361631193.50784367</c:v>
                </c:pt>
                <c:pt idx="16">
                  <c:v>362460644.03623557</c:v>
                </c:pt>
                <c:pt idx="17">
                  <c:v>363291997.02268815</c:v>
                </c:pt>
                <c:pt idx="18">
                  <c:v>364125256.83074874</c:v>
                </c:pt>
                <c:pt idx="19">
                  <c:v>364960427.83397311</c:v>
                </c:pt>
              </c:numCache>
            </c:numRef>
          </c:val>
        </c:ser>
        <c:axId val="39336576"/>
        <c:axId val="39350656"/>
      </c:areaChart>
      <c:catAx>
        <c:axId val="39336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50656"/>
        <c:crosses val="autoZero"/>
        <c:auto val="1"/>
        <c:lblAlgn val="ctr"/>
        <c:lblOffset val="100"/>
        <c:tickLblSkip val="1"/>
        <c:tickMarkSkip val="1"/>
      </c:catAx>
      <c:valAx>
        <c:axId val="393506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&quot;$&quot;* #,##0_);_(&quot;$&quot;* \(#,##0\);_(&quot;$&quot;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36576"/>
        <c:crosses val="autoZero"/>
        <c:crossBetween val="midCat"/>
      </c:valAx>
      <c:spPr>
        <a:gradFill rotWithShape="0">
          <a:gsLst>
            <a:gs pos="0">
              <a:srgbClr val="C0C0C0"/>
            </a:gs>
            <a:gs pos="100000">
              <a:srgbClr val="FFFFFF"/>
            </a:gs>
          </a:gsLst>
          <a:lin ang="0" scaled="1"/>
        </a:gradFill>
        <a:ln w="12700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584458393629584"/>
          <c:y val="0.9298229683679945"/>
          <c:w val="0.68581052798275144"/>
          <c:h val="5.263148877554692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Addressable Market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 Communications Revenue by Service</a:t>
            </a:r>
          </a:p>
        </c:rich>
      </c:tx>
      <c:layout>
        <c:manualLayout>
          <c:xMode val="edge"/>
          <c:yMode val="edge"/>
          <c:x val="0.34252540434134932"/>
          <c:y val="1.2376245801442596E-2"/>
        </c:manualLayout>
      </c:layout>
      <c:spPr>
        <a:noFill/>
        <a:ln w="25400">
          <a:noFill/>
        </a:ln>
      </c:spPr>
    </c:title>
    <c:view3D>
      <c:hPercent val="47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FFFFFF"/>
            </a:gs>
            <a:gs pos="50000">
              <a:srgbClr val="C0C0C0"/>
            </a:gs>
            <a:gs pos="100000">
              <a:srgbClr val="FFFFFF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sideWall>
    <c:backWall>
      <c:spPr>
        <a:gradFill rotWithShape="0">
          <a:gsLst>
            <a:gs pos="0">
              <a:srgbClr val="FFFFFF"/>
            </a:gs>
            <a:gs pos="50000">
              <a:srgbClr val="C0C0C0"/>
            </a:gs>
            <a:gs pos="100000">
              <a:srgbClr val="FFFFFF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344613856196447"/>
          <c:y val="0.119298501101848"/>
          <c:w val="0.87331207134855104"/>
          <c:h val="0.72631734494360056"/>
        </c:manualLayout>
      </c:layout>
      <c:bar3DChart>
        <c:barDir val="col"/>
        <c:grouping val="stacked"/>
        <c:ser>
          <c:idx val="0"/>
          <c:order val="0"/>
          <c:tx>
            <c:strRef>
              <c:f>Graphs!$B$88</c:f>
              <c:strCache>
                <c:ptCount val="1"/>
                <c:pt idx="0">
                  <c:v>Voice Svcs</c:v>
                </c:pt>
              </c:strCache>
            </c:strRef>
          </c:tx>
          <c:spPr>
            <a:solidFill>
              <a:srgbClr val="333399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Graphs!$C$88:$V$88</c:f>
              <c:numCache>
                <c:formatCode>_("$"* #,##0_);_("$"* \(#,##0\);_("$"* "-"??_);_(@_)</c:formatCode>
                <c:ptCount val="20"/>
                <c:pt idx="0">
                  <c:v>121932756.08132502</c:v>
                </c:pt>
                <c:pt idx="1">
                  <c:v>117897062.95564398</c:v>
                </c:pt>
                <c:pt idx="2">
                  <c:v>113971268.83182886</c:v>
                </c:pt>
                <c:pt idx="3">
                  <c:v>110265613.73910962</c:v>
                </c:pt>
                <c:pt idx="4">
                  <c:v>106767566.69391267</c:v>
                </c:pt>
                <c:pt idx="5">
                  <c:v>103465310.24582276</c:v>
                </c:pt>
                <c:pt idx="6">
                  <c:v>100347699.84764284</c:v>
                </c:pt>
                <c:pt idx="7">
                  <c:v>97404225.539001137</c:v>
                </c:pt>
                <c:pt idx="8">
                  <c:v>94624975.811766624</c:v>
                </c:pt>
                <c:pt idx="9">
                  <c:v>92000603.533037007</c:v>
                </c:pt>
                <c:pt idx="10">
                  <c:v>87096861.338756591</c:v>
                </c:pt>
                <c:pt idx="11">
                  <c:v>82455539.690932006</c:v>
                </c:pt>
                <c:pt idx="12">
                  <c:v>78062539.293633744</c:v>
                </c:pt>
                <c:pt idx="13">
                  <c:v>73904521.367854074</c:v>
                </c:pt>
                <c:pt idx="14">
                  <c:v>69968866.470062554</c:v>
                </c:pt>
                <c:pt idx="15">
                  <c:v>66243635.549135111</c:v>
                </c:pt>
                <c:pt idx="16">
                  <c:v>62717533.119549073</c:v>
                </c:pt>
                <c:pt idx="17">
                  <c:v>59379872.435418412</c:v>
                </c:pt>
                <c:pt idx="18">
                  <c:v>56220542.556262702</c:v>
                </c:pt>
                <c:pt idx="19">
                  <c:v>53229977.201373674</c:v>
                </c:pt>
              </c:numCache>
            </c:numRef>
          </c:val>
        </c:ser>
        <c:ser>
          <c:idx val="1"/>
          <c:order val="1"/>
          <c:tx>
            <c:strRef>
              <c:f>Graphs!$B$89</c:f>
              <c:strCache>
                <c:ptCount val="1"/>
                <c:pt idx="0">
                  <c:v>Video Svcs</c:v>
                </c:pt>
              </c:strCache>
            </c:strRef>
          </c:tx>
          <c:spPr>
            <a:solidFill>
              <a:srgbClr val="DD0806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Graphs!$C$89:$V$89</c:f>
              <c:numCache>
                <c:formatCode>_("$"* #,##0_);_("$"* \(#,##0\);_("$"* "-"??_);_(@_)</c:formatCode>
                <c:ptCount val="20"/>
                <c:pt idx="0">
                  <c:v>71040677.747433245</c:v>
                </c:pt>
                <c:pt idx="1">
                  <c:v>70232230.579830572</c:v>
                </c:pt>
                <c:pt idx="2">
                  <c:v>69313478.861353144</c:v>
                </c:pt>
                <c:pt idx="3">
                  <c:v>68310011.178325772</c:v>
                </c:pt>
                <c:pt idx="4">
                  <c:v>67271930.863518372</c:v>
                </c:pt>
                <c:pt idx="5">
                  <c:v>66194344.579048716</c:v>
                </c:pt>
                <c:pt idx="6">
                  <c:v>63984768.321600512</c:v>
                </c:pt>
                <c:pt idx="7">
                  <c:v>61861333.313062474</c:v>
                </c:pt>
                <c:pt idx="8">
                  <c:v>59820807.111358851</c:v>
                </c:pt>
                <c:pt idx="9">
                  <c:v>57860079.665730804</c:v>
                </c:pt>
                <c:pt idx="10">
                  <c:v>55976158.692469932</c:v>
                </c:pt>
                <c:pt idx="11">
                  <c:v>54166165.225457631</c:v>
                </c:pt>
                <c:pt idx="12">
                  <c:v>52331587.282459766</c:v>
                </c:pt>
                <c:pt idx="13">
                  <c:v>50530591.388694942</c:v>
                </c:pt>
                <c:pt idx="14">
                  <c:v>48795755.4088789</c:v>
                </c:pt>
                <c:pt idx="15">
                  <c:v>47124599.322983325</c:v>
                </c:pt>
                <c:pt idx="16">
                  <c:v>46489563.278490089</c:v>
                </c:pt>
                <c:pt idx="17">
                  <c:v>46513864.946174204</c:v>
                </c:pt>
                <c:pt idx="18">
                  <c:v>46539112.571405217</c:v>
                </c:pt>
                <c:pt idx="19">
                  <c:v>46565298.697931133</c:v>
                </c:pt>
              </c:numCache>
            </c:numRef>
          </c:val>
        </c:ser>
        <c:ser>
          <c:idx val="2"/>
          <c:order val="2"/>
          <c:tx>
            <c:strRef>
              <c:f>Graphs!$B$90</c:f>
              <c:strCache>
                <c:ptCount val="1"/>
                <c:pt idx="0">
                  <c:v>Data Svcs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Graphs!$C$90:$V$90</c:f>
              <c:numCache>
                <c:formatCode>_("$"* #,##0_);_("$"* \(#,##0\);_("$"* "-"??_);_(@_)</c:formatCode>
                <c:ptCount val="20"/>
                <c:pt idx="0">
                  <c:v>254660806.96278429</c:v>
                </c:pt>
                <c:pt idx="1">
                  <c:v>278011455.87057775</c:v>
                </c:pt>
                <c:pt idx="2">
                  <c:v>303526418.59357542</c:v>
                </c:pt>
                <c:pt idx="3">
                  <c:v>330366386.58093387</c:v>
                </c:pt>
                <c:pt idx="4">
                  <c:v>347680047.96249294</c:v>
                </c:pt>
                <c:pt idx="5">
                  <c:v>366082874.10562348</c:v>
                </c:pt>
                <c:pt idx="6">
                  <c:v>385656133.68813068</c:v>
                </c:pt>
                <c:pt idx="7">
                  <c:v>399489531.20210946</c:v>
                </c:pt>
                <c:pt idx="8">
                  <c:v>413320065.22782087</c:v>
                </c:pt>
                <c:pt idx="9">
                  <c:v>427651621.79703844</c:v>
                </c:pt>
                <c:pt idx="10">
                  <c:v>442502911.68791485</c:v>
                </c:pt>
                <c:pt idx="11">
                  <c:v>457893357.97440583</c:v>
                </c:pt>
                <c:pt idx="12">
                  <c:v>473693920.22070086</c:v>
                </c:pt>
                <c:pt idx="13">
                  <c:v>487815410.87520379</c:v>
                </c:pt>
                <c:pt idx="14">
                  <c:v>502479558.7108478</c:v>
                </c:pt>
                <c:pt idx="15">
                  <c:v>517707583.28884542</c:v>
                </c:pt>
                <c:pt idx="16">
                  <c:v>524791020.58421445</c:v>
                </c:pt>
                <c:pt idx="17">
                  <c:v>524737228.02936918</c:v>
                </c:pt>
                <c:pt idx="18">
                  <c:v>524684344.75082821</c:v>
                </c:pt>
                <c:pt idx="19">
                  <c:v>524632371.9861064</c:v>
                </c:pt>
              </c:numCache>
            </c:numRef>
          </c:val>
        </c:ser>
        <c:ser>
          <c:idx val="3"/>
          <c:order val="3"/>
          <c:tx>
            <c:strRef>
              <c:f>Graphs!$B$91</c:f>
              <c:strCache>
                <c:ptCount val="1"/>
                <c:pt idx="0">
                  <c:v>Wireless Svcs</c:v>
                </c:pt>
              </c:strCache>
            </c:strRef>
          </c:tx>
          <c:spPr>
            <a:solidFill>
              <a:srgbClr val="8064A2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Graphs!$C$91:$V$91</c:f>
              <c:numCache>
                <c:formatCode>_("$"* #,##0_);_("$"* \(#,##0\);_("$"* "-"??_);_(@_)</c:formatCode>
                <c:ptCount val="20"/>
                <c:pt idx="0">
                  <c:v>178240399.07182321</c:v>
                </c:pt>
                <c:pt idx="1">
                  <c:v>191807973.10583344</c:v>
                </c:pt>
                <c:pt idx="2">
                  <c:v>205935962.14147308</c:v>
                </c:pt>
                <c:pt idx="3">
                  <c:v>221104575.66711253</c:v>
                </c:pt>
                <c:pt idx="4">
                  <c:v>237390462.90200409</c:v>
                </c:pt>
                <c:pt idx="5">
                  <c:v>254875918.8126111</c:v>
                </c:pt>
                <c:pt idx="6">
                  <c:v>273649299.96109056</c:v>
                </c:pt>
                <c:pt idx="7">
                  <c:v>288699164.53361094</c:v>
                </c:pt>
                <c:pt idx="8">
                  <c:v>298042175.55841291</c:v>
                </c:pt>
                <c:pt idx="9">
                  <c:v>307687549.26982152</c:v>
                </c:pt>
                <c:pt idx="10">
                  <c:v>317645070.86385286</c:v>
                </c:pt>
                <c:pt idx="11">
                  <c:v>327924842.20939595</c:v>
                </c:pt>
                <c:pt idx="12">
                  <c:v>338537292.09652436</c:v>
                </c:pt>
                <c:pt idx="13">
                  <c:v>349493186.81646276</c:v>
                </c:pt>
                <c:pt idx="14">
                  <c:v>360803641.0839504</c:v>
                </c:pt>
                <c:pt idx="15">
                  <c:v>361631193.50784367</c:v>
                </c:pt>
                <c:pt idx="16">
                  <c:v>362460644.03623557</c:v>
                </c:pt>
                <c:pt idx="17">
                  <c:v>363291997.02268815</c:v>
                </c:pt>
                <c:pt idx="18">
                  <c:v>364125256.83074874</c:v>
                </c:pt>
                <c:pt idx="19">
                  <c:v>364960427.83397311</c:v>
                </c:pt>
              </c:numCache>
            </c:numRef>
          </c:val>
        </c:ser>
        <c:shape val="box"/>
        <c:axId val="39386112"/>
        <c:axId val="83239680"/>
        <c:axId val="0"/>
      </c:bar3DChart>
      <c:catAx>
        <c:axId val="3938611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39680"/>
        <c:crosses val="autoZero"/>
        <c:auto val="1"/>
        <c:lblAlgn val="ctr"/>
        <c:lblOffset val="100"/>
        <c:tickLblSkip val="1"/>
        <c:tickMarkSkip val="1"/>
      </c:catAx>
      <c:valAx>
        <c:axId val="832396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&quot;$&quot;* #,##0_);_(&quot;$&quot;* \(#,##0\);_(&quot;$&quot;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86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722966076426701"/>
          <c:y val="0.94055863766233005"/>
          <c:w val="0.54391869460701003"/>
          <c:h val="5.244750767633810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1F230-40BF-4837-8B1E-CB57D480E7ED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43BD4C7A-90DE-44D6-9BDB-07AA4626FBC1}">
      <dgm:prSet phldrT="[Text]"/>
      <dgm:spPr>
        <a:solidFill>
          <a:srgbClr val="FFCC99"/>
        </a:solidFill>
      </dgm:spPr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CF2C8B3-08A6-425B-B176-C4E5BFB777D3}" type="parTrans" cxnId="{D4D2039B-F44B-47ED-9520-5B2C823684AF}">
      <dgm:prSet/>
      <dgm:spPr/>
      <dgm:t>
        <a:bodyPr/>
        <a:lstStyle/>
        <a:p>
          <a:endParaRPr lang="en-US"/>
        </a:p>
      </dgm:t>
    </dgm:pt>
    <dgm:pt modelId="{516D0BCB-BCF8-4E96-8BC7-615EC70B8D2B}" type="sibTrans" cxnId="{D4D2039B-F44B-47ED-9520-5B2C823684AF}">
      <dgm:prSet/>
      <dgm:spPr/>
      <dgm:t>
        <a:bodyPr/>
        <a:lstStyle/>
        <a:p>
          <a:endParaRPr lang="en-US"/>
        </a:p>
      </dgm:t>
    </dgm:pt>
    <dgm:pt modelId="{066DC859-797C-4207-B554-43CA23F1383B}">
      <dgm:prSet phldrT="[Text]"/>
      <dgm:spPr/>
      <dgm:t>
        <a:bodyPr/>
        <a:lstStyle/>
        <a:p>
          <a:r>
            <a:rPr lang="en-US" dirty="0" smtClean="0"/>
            <a:t>Business </a:t>
          </a:r>
          <a:br>
            <a:rPr lang="en-US" dirty="0" smtClean="0"/>
          </a:br>
          <a:r>
            <a:rPr lang="en-US" dirty="0" smtClean="0"/>
            <a:t>Plan</a:t>
          </a:r>
          <a:endParaRPr lang="en-US" dirty="0"/>
        </a:p>
      </dgm:t>
    </dgm:pt>
    <dgm:pt modelId="{244B5BC8-FADC-44D3-9C14-121F8AB8A75A}" type="parTrans" cxnId="{664EB70F-7279-45A4-BE70-F04486F33608}">
      <dgm:prSet/>
      <dgm:spPr/>
      <dgm:t>
        <a:bodyPr/>
        <a:lstStyle/>
        <a:p>
          <a:endParaRPr lang="en-US"/>
        </a:p>
      </dgm:t>
    </dgm:pt>
    <dgm:pt modelId="{1E8D439B-C05A-43A8-8431-767798E7DFBB}" type="sibTrans" cxnId="{664EB70F-7279-45A4-BE70-F04486F33608}">
      <dgm:prSet/>
      <dgm:spPr/>
      <dgm:t>
        <a:bodyPr/>
        <a:lstStyle/>
        <a:p>
          <a:endParaRPr lang="en-US"/>
        </a:p>
      </dgm:t>
    </dgm:pt>
    <dgm:pt modelId="{DD5358A3-B5CE-48C5-91A3-AC8EE3C58077}">
      <dgm:prSet phldrT="[Text]"/>
      <dgm:spPr>
        <a:solidFill>
          <a:srgbClr val="BB0C2B"/>
        </a:solidFill>
      </dgm:spPr>
      <dgm:t>
        <a:bodyPr/>
        <a:lstStyle/>
        <a:p>
          <a:r>
            <a:rPr lang="en-US" dirty="0" smtClean="0"/>
            <a:t>Enterprise</a:t>
          </a:r>
          <a:endParaRPr lang="en-US" dirty="0"/>
        </a:p>
      </dgm:t>
    </dgm:pt>
    <dgm:pt modelId="{81F75E8F-18E0-4291-91A0-3E94E54FA2EC}" type="parTrans" cxnId="{5CDCD3B5-775C-4CEE-93A7-79F13126850F}">
      <dgm:prSet/>
      <dgm:spPr/>
      <dgm:t>
        <a:bodyPr/>
        <a:lstStyle/>
        <a:p>
          <a:endParaRPr lang="en-US"/>
        </a:p>
      </dgm:t>
    </dgm:pt>
    <dgm:pt modelId="{73C6B775-5F1B-41A8-AA63-F3B49A67B4FC}" type="sibTrans" cxnId="{5CDCD3B5-775C-4CEE-93A7-79F13126850F}">
      <dgm:prSet/>
      <dgm:spPr/>
      <dgm:t>
        <a:bodyPr/>
        <a:lstStyle/>
        <a:p>
          <a:endParaRPr lang="en-US"/>
        </a:p>
      </dgm:t>
    </dgm:pt>
    <dgm:pt modelId="{635E6548-8C58-408B-98E1-267029EC6AB2}" type="pres">
      <dgm:prSet presAssocID="{0111F230-40BF-4837-8B1E-CB57D480E7ED}" presName="CompostProcess" presStyleCnt="0">
        <dgm:presLayoutVars>
          <dgm:dir/>
          <dgm:resizeHandles val="exact"/>
        </dgm:presLayoutVars>
      </dgm:prSet>
      <dgm:spPr/>
    </dgm:pt>
    <dgm:pt modelId="{FAC2CDF7-F00A-4CE5-9790-5B758B0E35E0}" type="pres">
      <dgm:prSet presAssocID="{0111F230-40BF-4837-8B1E-CB57D480E7ED}" presName="arrow" presStyleLbl="bgShp" presStyleIdx="0" presStyleCnt="1" custLinFactNeighborY="-909"/>
      <dgm:spPr/>
    </dgm:pt>
    <dgm:pt modelId="{082D8760-9E48-4464-98C2-F4A1DF20F3C5}" type="pres">
      <dgm:prSet presAssocID="{0111F230-40BF-4837-8B1E-CB57D480E7ED}" presName="linearProcess" presStyleCnt="0"/>
      <dgm:spPr/>
    </dgm:pt>
    <dgm:pt modelId="{07921A00-726E-4E23-A158-EE07E1102F1E}" type="pres">
      <dgm:prSet presAssocID="{43BD4C7A-90DE-44D6-9BDB-07AA4626FBC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62E7E-B0AA-42D5-A008-FE8C81B1537C}" type="pres">
      <dgm:prSet presAssocID="{516D0BCB-BCF8-4E96-8BC7-615EC70B8D2B}" presName="sibTrans" presStyleCnt="0"/>
      <dgm:spPr/>
    </dgm:pt>
    <dgm:pt modelId="{BFC87191-06A6-465D-9BD1-1C3FA7D36DA3}" type="pres">
      <dgm:prSet presAssocID="{066DC859-797C-4207-B554-43CA23F1383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20DEB-BFA3-4D5D-8D5B-09EA2493F510}" type="pres">
      <dgm:prSet presAssocID="{1E8D439B-C05A-43A8-8431-767798E7DFBB}" presName="sibTrans" presStyleCnt="0"/>
      <dgm:spPr/>
    </dgm:pt>
    <dgm:pt modelId="{DFC60CEB-47CD-47D7-83F1-4A442D46D7CA}" type="pres">
      <dgm:prSet presAssocID="{DD5358A3-B5CE-48C5-91A3-AC8EE3C5807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90D68-F9E4-6041-944E-119704EA1F3B}" type="presOf" srcId="{066DC859-797C-4207-B554-43CA23F1383B}" destId="{BFC87191-06A6-465D-9BD1-1C3FA7D36DA3}" srcOrd="0" destOrd="0" presId="urn:microsoft.com/office/officeart/2005/8/layout/hProcess9"/>
    <dgm:cxn modelId="{D4D2039B-F44B-47ED-9520-5B2C823684AF}" srcId="{0111F230-40BF-4837-8B1E-CB57D480E7ED}" destId="{43BD4C7A-90DE-44D6-9BDB-07AA4626FBC1}" srcOrd="0" destOrd="0" parTransId="{3CF2C8B3-08A6-425B-B176-C4E5BFB777D3}" sibTransId="{516D0BCB-BCF8-4E96-8BC7-615EC70B8D2B}"/>
    <dgm:cxn modelId="{7768FC45-31EB-7C47-AE23-75C0826E815B}" type="presOf" srcId="{DD5358A3-B5CE-48C5-91A3-AC8EE3C58077}" destId="{DFC60CEB-47CD-47D7-83F1-4A442D46D7CA}" srcOrd="0" destOrd="0" presId="urn:microsoft.com/office/officeart/2005/8/layout/hProcess9"/>
    <dgm:cxn modelId="{5CDCD3B5-775C-4CEE-93A7-79F13126850F}" srcId="{0111F230-40BF-4837-8B1E-CB57D480E7ED}" destId="{DD5358A3-B5CE-48C5-91A3-AC8EE3C58077}" srcOrd="2" destOrd="0" parTransId="{81F75E8F-18E0-4291-91A0-3E94E54FA2EC}" sibTransId="{73C6B775-5F1B-41A8-AA63-F3B49A67B4FC}"/>
    <dgm:cxn modelId="{F1651F32-BB2E-5748-8C0D-BFF9B751C0A7}" type="presOf" srcId="{0111F230-40BF-4837-8B1E-CB57D480E7ED}" destId="{635E6548-8C58-408B-98E1-267029EC6AB2}" srcOrd="0" destOrd="0" presId="urn:microsoft.com/office/officeart/2005/8/layout/hProcess9"/>
    <dgm:cxn modelId="{BDD393BC-0573-1942-B63C-0E6830E7F671}" type="presOf" srcId="{43BD4C7A-90DE-44D6-9BDB-07AA4626FBC1}" destId="{07921A00-726E-4E23-A158-EE07E1102F1E}" srcOrd="0" destOrd="0" presId="urn:microsoft.com/office/officeart/2005/8/layout/hProcess9"/>
    <dgm:cxn modelId="{664EB70F-7279-45A4-BE70-F04486F33608}" srcId="{0111F230-40BF-4837-8B1E-CB57D480E7ED}" destId="{066DC859-797C-4207-B554-43CA23F1383B}" srcOrd="1" destOrd="0" parTransId="{244B5BC8-FADC-44D3-9C14-121F8AB8A75A}" sibTransId="{1E8D439B-C05A-43A8-8431-767798E7DFBB}"/>
    <dgm:cxn modelId="{0CEB407D-01EB-154C-90C2-B6DE10415C39}" type="presParOf" srcId="{635E6548-8C58-408B-98E1-267029EC6AB2}" destId="{FAC2CDF7-F00A-4CE5-9790-5B758B0E35E0}" srcOrd="0" destOrd="0" presId="urn:microsoft.com/office/officeart/2005/8/layout/hProcess9"/>
    <dgm:cxn modelId="{315E525E-9848-B84E-AE35-357CC6129A1B}" type="presParOf" srcId="{635E6548-8C58-408B-98E1-267029EC6AB2}" destId="{082D8760-9E48-4464-98C2-F4A1DF20F3C5}" srcOrd="1" destOrd="0" presId="urn:microsoft.com/office/officeart/2005/8/layout/hProcess9"/>
    <dgm:cxn modelId="{744ACDE7-0001-FE40-B7A5-9BA237B33D0C}" type="presParOf" srcId="{082D8760-9E48-4464-98C2-F4A1DF20F3C5}" destId="{07921A00-726E-4E23-A158-EE07E1102F1E}" srcOrd="0" destOrd="0" presId="urn:microsoft.com/office/officeart/2005/8/layout/hProcess9"/>
    <dgm:cxn modelId="{2283DD54-53FD-D644-AEA3-361D46E433C0}" type="presParOf" srcId="{082D8760-9E48-4464-98C2-F4A1DF20F3C5}" destId="{C1662E7E-B0AA-42D5-A008-FE8C81B1537C}" srcOrd="1" destOrd="0" presId="urn:microsoft.com/office/officeart/2005/8/layout/hProcess9"/>
    <dgm:cxn modelId="{7C25A022-0393-DD4D-90AC-03EC7709E213}" type="presParOf" srcId="{082D8760-9E48-4464-98C2-F4A1DF20F3C5}" destId="{BFC87191-06A6-465D-9BD1-1C3FA7D36DA3}" srcOrd="2" destOrd="0" presId="urn:microsoft.com/office/officeart/2005/8/layout/hProcess9"/>
    <dgm:cxn modelId="{6ABF288A-3CBF-D443-82D5-2569C469982E}" type="presParOf" srcId="{082D8760-9E48-4464-98C2-F4A1DF20F3C5}" destId="{1FA20DEB-BFA3-4D5D-8D5B-09EA2493F510}" srcOrd="3" destOrd="0" presId="urn:microsoft.com/office/officeart/2005/8/layout/hProcess9"/>
    <dgm:cxn modelId="{F4304BCB-D5B3-9541-B3FC-161BFCC65FE4}" type="presParOf" srcId="{082D8760-9E48-4464-98C2-F4A1DF20F3C5}" destId="{DFC60CEB-47CD-47D7-83F1-4A442D46D7C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BFE1BA-8C96-4142-9885-18703026A58A}" type="doc">
      <dgm:prSet loTypeId="urn:microsoft.com/office/officeart/2005/8/layout/v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92A289-4A17-41F1-BFE0-A05CADF4E7C6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Size the Addressable Market</a:t>
          </a:r>
          <a:endParaRPr lang="en-US" baseline="0" dirty="0">
            <a:solidFill>
              <a:schemeClr val="tx1"/>
            </a:solidFill>
          </a:endParaRPr>
        </a:p>
      </dgm:t>
    </dgm:pt>
    <dgm:pt modelId="{35617443-B33C-414A-99C0-D992790F0A04}" type="parTrans" cxnId="{FEA6C8B8-DF15-4851-8769-E01BAF1531C4}">
      <dgm:prSet/>
      <dgm:spPr/>
      <dgm:t>
        <a:bodyPr/>
        <a:lstStyle/>
        <a:p>
          <a:endParaRPr lang="en-US"/>
        </a:p>
      </dgm:t>
    </dgm:pt>
    <dgm:pt modelId="{7B3C3FB0-D65B-43E6-BC36-979FD03CB6D8}" type="sibTrans" cxnId="{FEA6C8B8-DF15-4851-8769-E01BAF1531C4}">
      <dgm:prSet/>
      <dgm:spPr/>
      <dgm:t>
        <a:bodyPr/>
        <a:lstStyle/>
        <a:p>
          <a:endParaRPr lang="en-US" dirty="0"/>
        </a:p>
      </dgm:t>
    </dgm:pt>
    <dgm:pt modelId="{E7866382-C2C3-49D6-8741-34CD08D7660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Market Dynamics and Competitive Marketplace</a:t>
          </a:r>
          <a:endParaRPr lang="en-US" dirty="0">
            <a:solidFill>
              <a:schemeClr val="tx1"/>
            </a:solidFill>
          </a:endParaRPr>
        </a:p>
      </dgm:t>
    </dgm:pt>
    <dgm:pt modelId="{3000AD54-78C1-4A19-A939-B028396B49C1}" type="parTrans" cxnId="{43DD636B-B189-482C-A9E4-A5EF19263342}">
      <dgm:prSet/>
      <dgm:spPr/>
      <dgm:t>
        <a:bodyPr/>
        <a:lstStyle/>
        <a:p>
          <a:endParaRPr lang="en-US"/>
        </a:p>
      </dgm:t>
    </dgm:pt>
    <dgm:pt modelId="{B315A726-AC1A-465A-84D5-8E707F403A7C}" type="sibTrans" cxnId="{43DD636B-B189-482C-A9E4-A5EF19263342}">
      <dgm:prSet/>
      <dgm:spPr/>
      <dgm:t>
        <a:bodyPr/>
        <a:lstStyle/>
        <a:p>
          <a:endParaRPr lang="en-US" dirty="0"/>
        </a:p>
      </dgm:t>
    </dgm:pt>
    <dgm:pt modelId="{B81BE266-04E7-4C75-B8B2-F4BE8874D00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Needs of the Marketplace</a:t>
          </a:r>
          <a:endParaRPr lang="en-US" dirty="0">
            <a:solidFill>
              <a:schemeClr val="tx1"/>
            </a:solidFill>
          </a:endParaRPr>
        </a:p>
      </dgm:t>
    </dgm:pt>
    <dgm:pt modelId="{C16FFE4E-48DE-4EB1-A53E-D13C74188AF8}" type="parTrans" cxnId="{7EBA0FE3-4EB8-4D47-9B77-FC7464326F24}">
      <dgm:prSet/>
      <dgm:spPr/>
      <dgm:t>
        <a:bodyPr/>
        <a:lstStyle/>
        <a:p>
          <a:endParaRPr lang="en-US"/>
        </a:p>
      </dgm:t>
    </dgm:pt>
    <dgm:pt modelId="{6D7FFD22-7623-444A-943E-CAD268464D12}" type="sibTrans" cxnId="{7EBA0FE3-4EB8-4D47-9B77-FC7464326F24}">
      <dgm:prSet/>
      <dgm:spPr/>
      <dgm:t>
        <a:bodyPr/>
        <a:lstStyle/>
        <a:p>
          <a:endParaRPr lang="en-US" dirty="0"/>
        </a:p>
      </dgm:t>
    </dgm:pt>
    <dgm:pt modelId="{5BE7CB21-ED2C-4912-8F9B-C0EBD60C0A0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Requirements of Stakeholders</a:t>
          </a:r>
          <a:endParaRPr lang="en-US" dirty="0">
            <a:solidFill>
              <a:schemeClr val="tx1"/>
            </a:solidFill>
          </a:endParaRPr>
        </a:p>
      </dgm:t>
    </dgm:pt>
    <dgm:pt modelId="{30979B9B-C0DF-4101-BF42-8216A0ED9829}" type="parTrans" cxnId="{B789AB69-3FDB-4A86-9EB0-A2F4D4F266AA}">
      <dgm:prSet/>
      <dgm:spPr/>
      <dgm:t>
        <a:bodyPr/>
        <a:lstStyle/>
        <a:p>
          <a:endParaRPr lang="en-US"/>
        </a:p>
      </dgm:t>
    </dgm:pt>
    <dgm:pt modelId="{A8C9099A-3CFB-49F3-8668-F49A9533D68D}" type="sibTrans" cxnId="{B789AB69-3FDB-4A86-9EB0-A2F4D4F266AA}">
      <dgm:prSet/>
      <dgm:spPr/>
      <dgm:t>
        <a:bodyPr/>
        <a:lstStyle/>
        <a:p>
          <a:endParaRPr lang="en-US" dirty="0"/>
        </a:p>
      </dgm:t>
    </dgm:pt>
    <dgm:pt modelId="{4621D29A-6DAF-4A42-A932-375C2FF7F33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Strategy Formation</a:t>
          </a:r>
          <a:endParaRPr lang="en-US" dirty="0">
            <a:solidFill>
              <a:schemeClr val="tx1"/>
            </a:solidFill>
          </a:endParaRPr>
        </a:p>
      </dgm:t>
    </dgm:pt>
    <dgm:pt modelId="{C62C3B54-3089-40BF-8007-8661214F5077}" type="parTrans" cxnId="{FE1888AD-98FD-4032-AEAE-5A32EF2074EE}">
      <dgm:prSet/>
      <dgm:spPr/>
      <dgm:t>
        <a:bodyPr/>
        <a:lstStyle/>
        <a:p>
          <a:endParaRPr lang="en-US"/>
        </a:p>
      </dgm:t>
    </dgm:pt>
    <dgm:pt modelId="{04E34D0A-9D9A-41C9-9AC1-D97E35021F78}" type="sibTrans" cxnId="{FE1888AD-98FD-4032-AEAE-5A32EF2074EE}">
      <dgm:prSet/>
      <dgm:spPr/>
      <dgm:t>
        <a:bodyPr/>
        <a:lstStyle/>
        <a:p>
          <a:endParaRPr lang="en-US"/>
        </a:p>
      </dgm:t>
    </dgm:pt>
    <dgm:pt modelId="{BDA334B7-DC78-4B27-BE0E-0C3EBF292110}" type="pres">
      <dgm:prSet presAssocID="{43BFE1BA-8C96-4142-9885-18703026A5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62DEB2-311A-4494-A742-E24972E1F71D}" type="pres">
      <dgm:prSet presAssocID="{43BFE1BA-8C96-4142-9885-18703026A58A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A0BFF89A-7439-4538-A9DD-4D7D62394CE2}" type="pres">
      <dgm:prSet presAssocID="{43BFE1BA-8C96-4142-9885-18703026A58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DB199-DDD7-4465-9621-C2621BFD0851}" type="pres">
      <dgm:prSet presAssocID="{43BFE1BA-8C96-4142-9885-18703026A58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91FDD-9645-45B7-A349-0D76FD8A0339}" type="pres">
      <dgm:prSet presAssocID="{43BFE1BA-8C96-4142-9885-18703026A58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D2772-BC5F-44A5-A346-219B6E01F802}" type="pres">
      <dgm:prSet presAssocID="{43BFE1BA-8C96-4142-9885-18703026A58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00043-17F6-4704-AAF4-F1CC1914688E}" type="pres">
      <dgm:prSet presAssocID="{43BFE1BA-8C96-4142-9885-18703026A58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81A22-74B8-47E9-9F86-87566FF15A8C}" type="pres">
      <dgm:prSet presAssocID="{43BFE1BA-8C96-4142-9885-18703026A58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36C3C-538D-4B16-BF82-1AF7FD3972AD}" type="pres">
      <dgm:prSet presAssocID="{43BFE1BA-8C96-4142-9885-18703026A58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80C71-21E6-4ED1-A65C-43452D57FADA}" type="pres">
      <dgm:prSet presAssocID="{43BFE1BA-8C96-4142-9885-18703026A58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830D6-A431-4291-ADFA-9B2887FAEEA6}" type="pres">
      <dgm:prSet presAssocID="{43BFE1BA-8C96-4142-9885-18703026A58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0A3E2-B992-4CC6-A5FF-1F895B439A6A}" type="pres">
      <dgm:prSet presAssocID="{43BFE1BA-8C96-4142-9885-18703026A58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7020F-0218-49B5-862C-2B0D8A34D0D2}" type="pres">
      <dgm:prSet presAssocID="{43BFE1BA-8C96-4142-9885-18703026A58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86518-A384-4F69-B778-3297A1534E79}" type="pres">
      <dgm:prSet presAssocID="{43BFE1BA-8C96-4142-9885-18703026A58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C26D8-88EE-4C3C-956A-D220002A31A7}" type="pres">
      <dgm:prSet presAssocID="{43BFE1BA-8C96-4142-9885-18703026A58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09A5E-384A-4A73-9085-D877B85A4CCC}" type="pres">
      <dgm:prSet presAssocID="{43BFE1BA-8C96-4142-9885-18703026A58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4C9EC-52E3-4157-BB40-3544D42BF643}" type="presOf" srcId="{7B3C3FB0-D65B-43E6-BC36-979FD03CB6D8}" destId="{2A581A22-74B8-47E9-9F86-87566FF15A8C}" srcOrd="0" destOrd="0" presId="urn:microsoft.com/office/officeart/2005/8/layout/vProcess5"/>
    <dgm:cxn modelId="{7EBA0FE3-4EB8-4D47-9B77-FC7464326F24}" srcId="{43BFE1BA-8C96-4142-9885-18703026A58A}" destId="{B81BE266-04E7-4C75-B8B2-F4BE8874D00D}" srcOrd="2" destOrd="0" parTransId="{C16FFE4E-48DE-4EB1-A53E-D13C74188AF8}" sibTransId="{6D7FFD22-7623-444A-943E-CAD268464D12}"/>
    <dgm:cxn modelId="{80247FB1-D62F-4764-A4C9-C93D7A6BA4B4}" type="presOf" srcId="{43BFE1BA-8C96-4142-9885-18703026A58A}" destId="{BDA334B7-DC78-4B27-BE0E-0C3EBF292110}" srcOrd="0" destOrd="0" presId="urn:microsoft.com/office/officeart/2005/8/layout/vProcess5"/>
    <dgm:cxn modelId="{FE1888AD-98FD-4032-AEAE-5A32EF2074EE}" srcId="{43BFE1BA-8C96-4142-9885-18703026A58A}" destId="{4621D29A-6DAF-4A42-A932-375C2FF7F33C}" srcOrd="4" destOrd="0" parTransId="{C62C3B54-3089-40BF-8007-8661214F5077}" sibTransId="{04E34D0A-9D9A-41C9-9AC1-D97E35021F78}"/>
    <dgm:cxn modelId="{E1E58F4B-A20B-4652-9CBC-988F1A88A1B3}" type="presOf" srcId="{4621D29A-6DAF-4A42-A932-375C2FF7F33C}" destId="{83609A5E-384A-4A73-9085-D877B85A4CCC}" srcOrd="1" destOrd="0" presId="urn:microsoft.com/office/officeart/2005/8/layout/vProcess5"/>
    <dgm:cxn modelId="{7D512428-88D6-40B7-BECE-2C551B447590}" type="presOf" srcId="{6D7FFD22-7623-444A-943E-CAD268464D12}" destId="{73F80C71-21E6-4ED1-A65C-43452D57FADA}" srcOrd="0" destOrd="0" presId="urn:microsoft.com/office/officeart/2005/8/layout/vProcess5"/>
    <dgm:cxn modelId="{3C64E61D-688A-4D27-88C6-0F1A8952A266}" type="presOf" srcId="{5BE7CB21-ED2C-4912-8F9B-C0EBD60C0A0A}" destId="{FA0D2772-BC5F-44A5-A346-219B6E01F802}" srcOrd="0" destOrd="0" presId="urn:microsoft.com/office/officeart/2005/8/layout/vProcess5"/>
    <dgm:cxn modelId="{FEA6C8B8-DF15-4851-8769-E01BAF1531C4}" srcId="{43BFE1BA-8C96-4142-9885-18703026A58A}" destId="{8D92A289-4A17-41F1-BFE0-A05CADF4E7C6}" srcOrd="0" destOrd="0" parTransId="{35617443-B33C-414A-99C0-D992790F0A04}" sibTransId="{7B3C3FB0-D65B-43E6-BC36-979FD03CB6D8}"/>
    <dgm:cxn modelId="{5FBC39C8-4083-4021-8C85-18B6B9FAF4DF}" type="presOf" srcId="{E7866382-C2C3-49D6-8741-34CD08D76600}" destId="{FAD7020F-0218-49B5-862C-2B0D8A34D0D2}" srcOrd="1" destOrd="0" presId="urn:microsoft.com/office/officeart/2005/8/layout/vProcess5"/>
    <dgm:cxn modelId="{DC3FB215-4819-41A8-9F60-7DDD8BF264AB}" type="presOf" srcId="{B81BE266-04E7-4C75-B8B2-F4BE8874D00D}" destId="{B0291FDD-9645-45B7-A349-0D76FD8A0339}" srcOrd="0" destOrd="0" presId="urn:microsoft.com/office/officeart/2005/8/layout/vProcess5"/>
    <dgm:cxn modelId="{F5D2D16D-8C51-47C7-943D-D8B0C0B8C026}" type="presOf" srcId="{4621D29A-6DAF-4A42-A932-375C2FF7F33C}" destId="{21200043-17F6-4704-AAF4-F1CC1914688E}" srcOrd="0" destOrd="0" presId="urn:microsoft.com/office/officeart/2005/8/layout/vProcess5"/>
    <dgm:cxn modelId="{3E6308F1-82AC-4DAF-893A-5E0A9BE54BBE}" type="presOf" srcId="{5BE7CB21-ED2C-4912-8F9B-C0EBD60C0A0A}" destId="{29CC26D8-88EE-4C3C-956A-D220002A31A7}" srcOrd="1" destOrd="0" presId="urn:microsoft.com/office/officeart/2005/8/layout/vProcess5"/>
    <dgm:cxn modelId="{A3AD0C2E-63C8-4DEA-BE72-E582931F737C}" type="presOf" srcId="{B315A726-AC1A-465A-84D5-8E707F403A7C}" destId="{0EF36C3C-538D-4B16-BF82-1AF7FD3972AD}" srcOrd="0" destOrd="0" presId="urn:microsoft.com/office/officeart/2005/8/layout/vProcess5"/>
    <dgm:cxn modelId="{19C3A1D3-D7CF-4B01-A0A4-8C4F04567E0F}" type="presOf" srcId="{8D92A289-4A17-41F1-BFE0-A05CADF4E7C6}" destId="{BE10A3E2-B992-4CC6-A5FF-1F895B439A6A}" srcOrd="1" destOrd="0" presId="urn:microsoft.com/office/officeart/2005/8/layout/vProcess5"/>
    <dgm:cxn modelId="{E06120CC-AB18-4120-99B5-9BBCD7ACB172}" type="presOf" srcId="{A8C9099A-3CFB-49F3-8668-F49A9533D68D}" destId="{7F3830D6-A431-4291-ADFA-9B2887FAEEA6}" srcOrd="0" destOrd="0" presId="urn:microsoft.com/office/officeart/2005/8/layout/vProcess5"/>
    <dgm:cxn modelId="{EA13A7B5-6A52-45E9-87A5-2B1513F0CD47}" type="presOf" srcId="{B81BE266-04E7-4C75-B8B2-F4BE8874D00D}" destId="{3BB86518-A384-4F69-B778-3297A1534E79}" srcOrd="1" destOrd="0" presId="urn:microsoft.com/office/officeart/2005/8/layout/vProcess5"/>
    <dgm:cxn modelId="{B789AB69-3FDB-4A86-9EB0-A2F4D4F266AA}" srcId="{43BFE1BA-8C96-4142-9885-18703026A58A}" destId="{5BE7CB21-ED2C-4912-8F9B-C0EBD60C0A0A}" srcOrd="3" destOrd="0" parTransId="{30979B9B-C0DF-4101-BF42-8216A0ED9829}" sibTransId="{A8C9099A-3CFB-49F3-8668-F49A9533D68D}"/>
    <dgm:cxn modelId="{43DD636B-B189-482C-A9E4-A5EF19263342}" srcId="{43BFE1BA-8C96-4142-9885-18703026A58A}" destId="{E7866382-C2C3-49D6-8741-34CD08D76600}" srcOrd="1" destOrd="0" parTransId="{3000AD54-78C1-4A19-A939-B028396B49C1}" sibTransId="{B315A726-AC1A-465A-84D5-8E707F403A7C}"/>
    <dgm:cxn modelId="{565617A4-84D2-4241-A40F-1E56CA52499A}" type="presOf" srcId="{E7866382-C2C3-49D6-8741-34CD08D76600}" destId="{97EDB199-DDD7-4465-9621-C2621BFD0851}" srcOrd="0" destOrd="0" presId="urn:microsoft.com/office/officeart/2005/8/layout/vProcess5"/>
    <dgm:cxn modelId="{55455CD0-48ED-4B10-88A0-D17490C3E2AE}" type="presOf" srcId="{8D92A289-4A17-41F1-BFE0-A05CADF4E7C6}" destId="{A0BFF89A-7439-4538-A9DD-4D7D62394CE2}" srcOrd="0" destOrd="0" presId="urn:microsoft.com/office/officeart/2005/8/layout/vProcess5"/>
    <dgm:cxn modelId="{6883B1BA-0A37-4D3E-931E-B806A5DD9483}" type="presParOf" srcId="{BDA334B7-DC78-4B27-BE0E-0C3EBF292110}" destId="{DE62DEB2-311A-4494-A742-E24972E1F71D}" srcOrd="0" destOrd="0" presId="urn:microsoft.com/office/officeart/2005/8/layout/vProcess5"/>
    <dgm:cxn modelId="{A4E422CF-247E-4806-A813-B2DA7807DD84}" type="presParOf" srcId="{BDA334B7-DC78-4B27-BE0E-0C3EBF292110}" destId="{A0BFF89A-7439-4538-A9DD-4D7D62394CE2}" srcOrd="1" destOrd="0" presId="urn:microsoft.com/office/officeart/2005/8/layout/vProcess5"/>
    <dgm:cxn modelId="{5E63B31E-D43F-4747-8E26-1538A62729F6}" type="presParOf" srcId="{BDA334B7-DC78-4B27-BE0E-0C3EBF292110}" destId="{97EDB199-DDD7-4465-9621-C2621BFD0851}" srcOrd="2" destOrd="0" presId="urn:microsoft.com/office/officeart/2005/8/layout/vProcess5"/>
    <dgm:cxn modelId="{EBAA61F7-14EF-4580-8FB9-1F9FD048B760}" type="presParOf" srcId="{BDA334B7-DC78-4B27-BE0E-0C3EBF292110}" destId="{B0291FDD-9645-45B7-A349-0D76FD8A0339}" srcOrd="3" destOrd="0" presId="urn:microsoft.com/office/officeart/2005/8/layout/vProcess5"/>
    <dgm:cxn modelId="{A32A1A31-E747-4EEF-A848-587D83028C08}" type="presParOf" srcId="{BDA334B7-DC78-4B27-BE0E-0C3EBF292110}" destId="{FA0D2772-BC5F-44A5-A346-219B6E01F802}" srcOrd="4" destOrd="0" presId="urn:microsoft.com/office/officeart/2005/8/layout/vProcess5"/>
    <dgm:cxn modelId="{180FCA0A-E982-42AE-A18D-FCBAB01BF0CC}" type="presParOf" srcId="{BDA334B7-DC78-4B27-BE0E-0C3EBF292110}" destId="{21200043-17F6-4704-AAF4-F1CC1914688E}" srcOrd="5" destOrd="0" presId="urn:microsoft.com/office/officeart/2005/8/layout/vProcess5"/>
    <dgm:cxn modelId="{E4B273AE-9692-48A3-9BB9-73888396982E}" type="presParOf" srcId="{BDA334B7-DC78-4B27-BE0E-0C3EBF292110}" destId="{2A581A22-74B8-47E9-9F86-87566FF15A8C}" srcOrd="6" destOrd="0" presId="urn:microsoft.com/office/officeart/2005/8/layout/vProcess5"/>
    <dgm:cxn modelId="{0D108FB3-DB5B-4561-98E6-B0003C10FBD4}" type="presParOf" srcId="{BDA334B7-DC78-4B27-BE0E-0C3EBF292110}" destId="{0EF36C3C-538D-4B16-BF82-1AF7FD3972AD}" srcOrd="7" destOrd="0" presId="urn:microsoft.com/office/officeart/2005/8/layout/vProcess5"/>
    <dgm:cxn modelId="{BF3D3939-6BFC-455A-887F-1CC581E3568B}" type="presParOf" srcId="{BDA334B7-DC78-4B27-BE0E-0C3EBF292110}" destId="{73F80C71-21E6-4ED1-A65C-43452D57FADA}" srcOrd="8" destOrd="0" presId="urn:microsoft.com/office/officeart/2005/8/layout/vProcess5"/>
    <dgm:cxn modelId="{8A6FB82C-FA6E-4D73-87FF-32E3888650CE}" type="presParOf" srcId="{BDA334B7-DC78-4B27-BE0E-0C3EBF292110}" destId="{7F3830D6-A431-4291-ADFA-9B2887FAEEA6}" srcOrd="9" destOrd="0" presId="urn:microsoft.com/office/officeart/2005/8/layout/vProcess5"/>
    <dgm:cxn modelId="{64124190-DE59-4657-B60C-C8B714CA989A}" type="presParOf" srcId="{BDA334B7-DC78-4B27-BE0E-0C3EBF292110}" destId="{BE10A3E2-B992-4CC6-A5FF-1F895B439A6A}" srcOrd="10" destOrd="0" presId="urn:microsoft.com/office/officeart/2005/8/layout/vProcess5"/>
    <dgm:cxn modelId="{7829BB21-0896-48B8-BA22-A25A5EEFC5A6}" type="presParOf" srcId="{BDA334B7-DC78-4B27-BE0E-0C3EBF292110}" destId="{FAD7020F-0218-49B5-862C-2B0D8A34D0D2}" srcOrd="11" destOrd="0" presId="urn:microsoft.com/office/officeart/2005/8/layout/vProcess5"/>
    <dgm:cxn modelId="{FA3191DC-5FD0-4A64-AA9C-5D2651BB23C2}" type="presParOf" srcId="{BDA334B7-DC78-4B27-BE0E-0C3EBF292110}" destId="{3BB86518-A384-4F69-B778-3297A1534E79}" srcOrd="12" destOrd="0" presId="urn:microsoft.com/office/officeart/2005/8/layout/vProcess5"/>
    <dgm:cxn modelId="{3AA7E62B-297F-46DD-AF6D-2912FDB3A6A2}" type="presParOf" srcId="{BDA334B7-DC78-4B27-BE0E-0C3EBF292110}" destId="{29CC26D8-88EE-4C3C-956A-D220002A31A7}" srcOrd="13" destOrd="0" presId="urn:microsoft.com/office/officeart/2005/8/layout/vProcess5"/>
    <dgm:cxn modelId="{568576D7-EC11-42E5-B291-308182D0DE35}" type="presParOf" srcId="{BDA334B7-DC78-4B27-BE0E-0C3EBF292110}" destId="{83609A5E-384A-4A73-9085-D877B85A4CC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8665FF-02AC-4BB4-8A92-E1A6F0E2A21D}" type="doc">
      <dgm:prSet loTypeId="urn:microsoft.com/office/officeart/2005/8/layout/funnel1" loCatId="process" qsTypeId="urn:microsoft.com/office/officeart/2005/8/quickstyle/simple1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1BF29369-5FF4-40A5-94C6-06274E3A2089}">
      <dgm:prSet phldrT="[Text]"/>
      <dgm:spPr/>
      <dgm:t>
        <a:bodyPr/>
        <a:lstStyle/>
        <a:p>
          <a:r>
            <a:rPr lang="en-US" dirty="0" smtClean="0"/>
            <a:t>Census Bureau Statistics</a:t>
          </a:r>
          <a:endParaRPr lang="en-US" dirty="0"/>
        </a:p>
      </dgm:t>
    </dgm:pt>
    <dgm:pt modelId="{1813161E-3581-4CC7-A505-7324B06CCBF9}" type="parTrans" cxnId="{E0396F95-B962-4248-A303-AED91EC12904}">
      <dgm:prSet/>
      <dgm:spPr/>
      <dgm:t>
        <a:bodyPr/>
        <a:lstStyle/>
        <a:p>
          <a:endParaRPr lang="en-US"/>
        </a:p>
      </dgm:t>
    </dgm:pt>
    <dgm:pt modelId="{28BF0694-6CDB-443A-A710-762BC60D40BF}" type="sibTrans" cxnId="{E0396F95-B962-4248-A303-AED91EC12904}">
      <dgm:prSet/>
      <dgm:spPr/>
      <dgm:t>
        <a:bodyPr/>
        <a:lstStyle/>
        <a:p>
          <a:endParaRPr lang="en-US"/>
        </a:p>
      </dgm:t>
    </dgm:pt>
    <dgm:pt modelId="{16536D56-8CBE-4424-9403-ABB1E3BA12CF}">
      <dgm:prSet phldrT="[Text]"/>
      <dgm:spPr/>
      <dgm:t>
        <a:bodyPr/>
        <a:lstStyle/>
        <a:p>
          <a:r>
            <a:rPr lang="en-US" dirty="0" smtClean="0"/>
            <a:t>FCC Data</a:t>
          </a:r>
          <a:endParaRPr lang="en-US" dirty="0"/>
        </a:p>
      </dgm:t>
    </dgm:pt>
    <dgm:pt modelId="{8614E627-EBE4-4E66-9AAE-E76225DC31CD}" type="parTrans" cxnId="{60D79439-FA65-4D28-B500-9DE0178A9C93}">
      <dgm:prSet/>
      <dgm:spPr/>
      <dgm:t>
        <a:bodyPr/>
        <a:lstStyle/>
        <a:p>
          <a:endParaRPr lang="en-US"/>
        </a:p>
      </dgm:t>
    </dgm:pt>
    <dgm:pt modelId="{0945181B-0B0A-442A-983C-43A513C126A6}" type="sibTrans" cxnId="{60D79439-FA65-4D28-B500-9DE0178A9C93}">
      <dgm:prSet/>
      <dgm:spPr/>
      <dgm:t>
        <a:bodyPr/>
        <a:lstStyle/>
        <a:p>
          <a:endParaRPr lang="en-US"/>
        </a:p>
      </dgm:t>
    </dgm:pt>
    <dgm:pt modelId="{0051FC59-E9E2-495D-98FB-07BCFBAE941D}">
      <dgm:prSet phldrT="[Text]"/>
      <dgm:spPr/>
      <dgm:t>
        <a:bodyPr/>
        <a:lstStyle/>
        <a:p>
          <a:r>
            <a:rPr lang="en-US" dirty="0" smtClean="0"/>
            <a:t>Blue Ridge Research</a:t>
          </a:r>
          <a:endParaRPr lang="en-US" dirty="0"/>
        </a:p>
      </dgm:t>
    </dgm:pt>
    <dgm:pt modelId="{0E916E19-FB5C-4953-B765-B962CA5271EA}" type="parTrans" cxnId="{31DF5FEA-7A63-4795-9408-97ABE6129479}">
      <dgm:prSet/>
      <dgm:spPr/>
      <dgm:t>
        <a:bodyPr/>
        <a:lstStyle/>
        <a:p>
          <a:endParaRPr lang="en-US"/>
        </a:p>
      </dgm:t>
    </dgm:pt>
    <dgm:pt modelId="{6759DCD9-80EE-46F9-9087-9A246FE8B5CA}" type="sibTrans" cxnId="{31DF5FEA-7A63-4795-9408-97ABE6129479}">
      <dgm:prSet/>
      <dgm:spPr/>
      <dgm:t>
        <a:bodyPr/>
        <a:lstStyle/>
        <a:p>
          <a:endParaRPr lang="en-US"/>
        </a:p>
      </dgm:t>
    </dgm:pt>
    <dgm:pt modelId="{2510FEA7-82AD-4CB2-9635-2800CCE77B93}">
      <dgm:prSet phldrT="[Text]" custT="1"/>
      <dgm:spPr/>
      <dgm:t>
        <a:bodyPr/>
        <a:lstStyle/>
        <a:p>
          <a:r>
            <a:rPr lang="en-US" sz="2000" dirty="0" smtClean="0"/>
            <a:t>Roanoke Valley Addressable Market</a:t>
          </a:r>
          <a:endParaRPr lang="en-US" sz="2000" dirty="0"/>
        </a:p>
      </dgm:t>
    </dgm:pt>
    <dgm:pt modelId="{DA6F06B2-2CA6-4B30-B371-FC3A2CD1537D}" type="parTrans" cxnId="{4276AA44-16A5-4E8A-8CEF-EC5F8AB33808}">
      <dgm:prSet/>
      <dgm:spPr/>
      <dgm:t>
        <a:bodyPr/>
        <a:lstStyle/>
        <a:p>
          <a:endParaRPr lang="en-US"/>
        </a:p>
      </dgm:t>
    </dgm:pt>
    <dgm:pt modelId="{146A08CD-54C4-4806-A3EA-1F6049543638}" type="sibTrans" cxnId="{4276AA44-16A5-4E8A-8CEF-EC5F8AB33808}">
      <dgm:prSet/>
      <dgm:spPr/>
      <dgm:t>
        <a:bodyPr/>
        <a:lstStyle/>
        <a:p>
          <a:endParaRPr lang="en-US"/>
        </a:p>
      </dgm:t>
    </dgm:pt>
    <dgm:pt modelId="{0FCB0261-5C9F-4477-997D-DD03FB903117}" type="pres">
      <dgm:prSet presAssocID="{E28665FF-02AC-4BB4-8A92-E1A6F0E2A21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DC0A46-3076-4E5F-AE21-B8AD37117D64}" type="pres">
      <dgm:prSet presAssocID="{E28665FF-02AC-4BB4-8A92-E1A6F0E2A21D}" presName="ellipse" presStyleLbl="trBgShp" presStyleIdx="0" presStyleCn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</a:gradFill>
      </dgm:spPr>
      <dgm:t>
        <a:bodyPr/>
        <a:lstStyle/>
        <a:p>
          <a:endParaRPr lang="en-US"/>
        </a:p>
      </dgm:t>
    </dgm:pt>
    <dgm:pt modelId="{71D8E47B-C30C-470A-8B90-90A61D387AD3}" type="pres">
      <dgm:prSet presAssocID="{E28665FF-02AC-4BB4-8A92-E1A6F0E2A21D}" presName="arrow1" presStyleLbl="fgShp" presStyleIdx="0" presStyleCnt="1"/>
      <dgm:spPr/>
    </dgm:pt>
    <dgm:pt modelId="{38A4AB1C-E726-4B65-9D03-83B6DC80976F}" type="pres">
      <dgm:prSet presAssocID="{E28665FF-02AC-4BB4-8A92-E1A6F0E2A21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18C2E-988B-4EE7-9900-D4F48F2C841E}" type="pres">
      <dgm:prSet presAssocID="{16536D56-8CBE-4424-9403-ABB1E3BA12C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5D0D3-EDAC-44C8-B81D-073288097904}" type="pres">
      <dgm:prSet presAssocID="{0051FC59-E9E2-495D-98FB-07BCFBAE941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39B0C-BB89-4DDD-BD9B-67A4880EFF11}" type="pres">
      <dgm:prSet presAssocID="{2510FEA7-82AD-4CB2-9635-2800CCE77B9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9016C-BE69-4F72-8579-D3BC6CA2BFCF}" type="pres">
      <dgm:prSet presAssocID="{E28665FF-02AC-4BB4-8A92-E1A6F0E2A21D}" presName="funnel" presStyleLbl="trAlignAcc1" presStyleIdx="0" presStyleCnt="1"/>
      <dgm:spPr>
        <a:solidFill>
          <a:schemeClr val="lt1">
            <a:hueOff val="0"/>
            <a:satOff val="0"/>
            <a:lumOff val="0"/>
            <a:alpha val="35000"/>
          </a:schemeClr>
        </a:solidFill>
      </dgm:spPr>
    </dgm:pt>
  </dgm:ptLst>
  <dgm:cxnLst>
    <dgm:cxn modelId="{E0396F95-B962-4248-A303-AED91EC12904}" srcId="{E28665FF-02AC-4BB4-8A92-E1A6F0E2A21D}" destId="{1BF29369-5FF4-40A5-94C6-06274E3A2089}" srcOrd="0" destOrd="0" parTransId="{1813161E-3581-4CC7-A505-7324B06CCBF9}" sibTransId="{28BF0694-6CDB-443A-A710-762BC60D40BF}"/>
    <dgm:cxn modelId="{4642E7EB-5EC4-494E-8ACA-4CAF456189F4}" type="presOf" srcId="{E28665FF-02AC-4BB4-8A92-E1A6F0E2A21D}" destId="{0FCB0261-5C9F-4477-997D-DD03FB903117}" srcOrd="0" destOrd="0" presId="urn:microsoft.com/office/officeart/2005/8/layout/funnel1"/>
    <dgm:cxn modelId="{31DF5FEA-7A63-4795-9408-97ABE6129479}" srcId="{E28665FF-02AC-4BB4-8A92-E1A6F0E2A21D}" destId="{0051FC59-E9E2-495D-98FB-07BCFBAE941D}" srcOrd="2" destOrd="0" parTransId="{0E916E19-FB5C-4953-B765-B962CA5271EA}" sibTransId="{6759DCD9-80EE-46F9-9087-9A246FE8B5CA}"/>
    <dgm:cxn modelId="{98C70FA3-A367-4DA8-8302-69280A2A7780}" type="presOf" srcId="{16536D56-8CBE-4424-9403-ABB1E3BA12CF}" destId="{DAE5D0D3-EDAC-44C8-B81D-073288097904}" srcOrd="0" destOrd="0" presId="urn:microsoft.com/office/officeart/2005/8/layout/funnel1"/>
    <dgm:cxn modelId="{16C3A77F-68BB-4A2D-AA86-3CCCB69ACCC3}" type="presOf" srcId="{0051FC59-E9E2-495D-98FB-07BCFBAE941D}" destId="{F1418C2E-988B-4EE7-9900-D4F48F2C841E}" srcOrd="0" destOrd="0" presId="urn:microsoft.com/office/officeart/2005/8/layout/funnel1"/>
    <dgm:cxn modelId="{60D79439-FA65-4D28-B500-9DE0178A9C93}" srcId="{E28665FF-02AC-4BB4-8A92-E1A6F0E2A21D}" destId="{16536D56-8CBE-4424-9403-ABB1E3BA12CF}" srcOrd="1" destOrd="0" parTransId="{8614E627-EBE4-4E66-9AAE-E76225DC31CD}" sibTransId="{0945181B-0B0A-442A-983C-43A513C126A6}"/>
    <dgm:cxn modelId="{3D261522-FFDA-4A55-9E03-91544D050C32}" type="presOf" srcId="{2510FEA7-82AD-4CB2-9635-2800CCE77B93}" destId="{38A4AB1C-E726-4B65-9D03-83B6DC80976F}" srcOrd="0" destOrd="0" presId="urn:microsoft.com/office/officeart/2005/8/layout/funnel1"/>
    <dgm:cxn modelId="{4276AA44-16A5-4E8A-8CEF-EC5F8AB33808}" srcId="{E28665FF-02AC-4BB4-8A92-E1A6F0E2A21D}" destId="{2510FEA7-82AD-4CB2-9635-2800CCE77B93}" srcOrd="3" destOrd="0" parTransId="{DA6F06B2-2CA6-4B30-B371-FC3A2CD1537D}" sibTransId="{146A08CD-54C4-4806-A3EA-1F6049543638}"/>
    <dgm:cxn modelId="{A3355ABB-AF22-48FC-9930-58F690064257}" type="presOf" srcId="{1BF29369-5FF4-40A5-94C6-06274E3A2089}" destId="{BF139B0C-BB89-4DDD-BD9B-67A4880EFF11}" srcOrd="0" destOrd="0" presId="urn:microsoft.com/office/officeart/2005/8/layout/funnel1"/>
    <dgm:cxn modelId="{B3CD4C47-8002-42E0-8093-C3DB400814AE}" type="presParOf" srcId="{0FCB0261-5C9F-4477-997D-DD03FB903117}" destId="{91DC0A46-3076-4E5F-AE21-B8AD37117D64}" srcOrd="0" destOrd="0" presId="urn:microsoft.com/office/officeart/2005/8/layout/funnel1"/>
    <dgm:cxn modelId="{D6C359F9-124B-4647-AA8E-025BC7BEB37A}" type="presParOf" srcId="{0FCB0261-5C9F-4477-997D-DD03FB903117}" destId="{71D8E47B-C30C-470A-8B90-90A61D387AD3}" srcOrd="1" destOrd="0" presId="urn:microsoft.com/office/officeart/2005/8/layout/funnel1"/>
    <dgm:cxn modelId="{3D6E0391-4589-4E5A-A4E8-A1318F0F8053}" type="presParOf" srcId="{0FCB0261-5C9F-4477-997D-DD03FB903117}" destId="{38A4AB1C-E726-4B65-9D03-83B6DC80976F}" srcOrd="2" destOrd="0" presId="urn:microsoft.com/office/officeart/2005/8/layout/funnel1"/>
    <dgm:cxn modelId="{33701595-C227-4761-9E4B-BAB58404390F}" type="presParOf" srcId="{0FCB0261-5C9F-4477-997D-DD03FB903117}" destId="{F1418C2E-988B-4EE7-9900-D4F48F2C841E}" srcOrd="3" destOrd="0" presId="urn:microsoft.com/office/officeart/2005/8/layout/funnel1"/>
    <dgm:cxn modelId="{A2181DE8-809A-47D5-8353-06C9BB30C1AE}" type="presParOf" srcId="{0FCB0261-5C9F-4477-997D-DD03FB903117}" destId="{DAE5D0D3-EDAC-44C8-B81D-073288097904}" srcOrd="4" destOrd="0" presId="urn:microsoft.com/office/officeart/2005/8/layout/funnel1"/>
    <dgm:cxn modelId="{835F22A8-0DA0-49AB-9359-7B9196F0F98D}" type="presParOf" srcId="{0FCB0261-5C9F-4477-997D-DD03FB903117}" destId="{BF139B0C-BB89-4DDD-BD9B-67A4880EFF11}" srcOrd="5" destOrd="0" presId="urn:microsoft.com/office/officeart/2005/8/layout/funnel1"/>
    <dgm:cxn modelId="{ECA6F108-1D1B-44B6-B47B-FA34C1F6D173}" type="presParOf" srcId="{0FCB0261-5C9F-4477-997D-DD03FB903117}" destId="{1DC9016C-BE69-4F72-8579-D3BC6CA2BFC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335025-932D-42A3-AF71-196D7F239CA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24E503-5C33-41D0-A372-9D96B5158709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Salem Electric Department</a:t>
          </a:r>
          <a:endParaRPr lang="en-US" dirty="0"/>
        </a:p>
      </dgm:t>
    </dgm:pt>
    <dgm:pt modelId="{F0C78AC7-DD6F-4448-AC23-61C2511BE304}" type="parTrans" cxnId="{7C5C16FB-FF7D-4FDB-9D26-23B8B04B084A}">
      <dgm:prSet/>
      <dgm:spPr/>
      <dgm:t>
        <a:bodyPr/>
        <a:lstStyle/>
        <a:p>
          <a:endParaRPr lang="en-US"/>
        </a:p>
      </dgm:t>
    </dgm:pt>
    <dgm:pt modelId="{D701C3BE-966D-4914-B3A6-451BEB97F8C9}" type="sibTrans" cxnId="{7C5C16FB-FF7D-4FDB-9D26-23B8B04B084A}">
      <dgm:prSet/>
      <dgm:spPr/>
      <dgm:t>
        <a:bodyPr/>
        <a:lstStyle/>
        <a:p>
          <a:endParaRPr lang="en-US"/>
        </a:p>
      </dgm:t>
    </dgm:pt>
    <dgm:pt modelId="{C60ADF9D-941D-45BF-A580-1CEAFD2033A7}">
      <dgm:prSet phldrT="[Text]"/>
      <dgm:spPr/>
      <dgm:t>
        <a:bodyPr/>
        <a:lstStyle/>
        <a:p>
          <a:r>
            <a:rPr lang="en-US" dirty="0" smtClean="0"/>
            <a:t>200 mile distribution</a:t>
          </a:r>
          <a:endParaRPr lang="en-US" dirty="0"/>
        </a:p>
      </dgm:t>
    </dgm:pt>
    <dgm:pt modelId="{32C68485-9EDF-4E08-BDEF-7E8643B3352D}" type="parTrans" cxnId="{7D7A4E28-1CBC-4892-8C50-D1A527FE3A12}">
      <dgm:prSet/>
      <dgm:spPr/>
      <dgm:t>
        <a:bodyPr/>
        <a:lstStyle/>
        <a:p>
          <a:endParaRPr lang="en-US"/>
        </a:p>
      </dgm:t>
    </dgm:pt>
    <dgm:pt modelId="{0C096A65-51F5-4A0D-9679-B041CC6FA820}" type="sibTrans" cxnId="{7D7A4E28-1CBC-4892-8C50-D1A527FE3A12}">
      <dgm:prSet/>
      <dgm:spPr/>
      <dgm:t>
        <a:bodyPr/>
        <a:lstStyle/>
        <a:p>
          <a:endParaRPr lang="en-US"/>
        </a:p>
      </dgm:t>
    </dgm:pt>
    <dgm:pt modelId="{892DEF43-36DC-4BAE-878F-3D65B3BCD0C6}">
      <dgm:prSet phldrT="[Text]"/>
      <dgm:spPr/>
      <dgm:t>
        <a:bodyPr/>
        <a:lstStyle/>
        <a:p>
          <a:r>
            <a:rPr lang="en-US" dirty="0" smtClean="0"/>
            <a:t>25 miles of fiber</a:t>
          </a:r>
          <a:endParaRPr lang="en-US" dirty="0"/>
        </a:p>
      </dgm:t>
    </dgm:pt>
    <dgm:pt modelId="{6D2B7396-34BE-4131-B479-D553C761F6F2}" type="parTrans" cxnId="{937ADAE4-2326-41AD-9C44-425F6A586770}">
      <dgm:prSet/>
      <dgm:spPr/>
      <dgm:t>
        <a:bodyPr/>
        <a:lstStyle/>
        <a:p>
          <a:endParaRPr lang="en-US"/>
        </a:p>
      </dgm:t>
    </dgm:pt>
    <dgm:pt modelId="{93D06BCC-10BC-448B-85FC-B53719496859}" type="sibTrans" cxnId="{937ADAE4-2326-41AD-9C44-425F6A586770}">
      <dgm:prSet/>
      <dgm:spPr/>
      <dgm:t>
        <a:bodyPr/>
        <a:lstStyle/>
        <a:p>
          <a:endParaRPr lang="en-US"/>
        </a:p>
      </dgm:t>
    </dgm:pt>
    <dgm:pt modelId="{B3E37D08-543E-499C-8C2E-6E241EBA5FC3}">
      <dgm:prSet phldrT="[Text]"/>
      <dgm:spPr>
        <a:solidFill>
          <a:srgbClr val="E287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Western VA Water Authority</a:t>
          </a:r>
          <a:endParaRPr lang="en-US" dirty="0"/>
        </a:p>
      </dgm:t>
    </dgm:pt>
    <dgm:pt modelId="{CE5A506A-0D89-4093-B4EA-9E693A18118D}" type="parTrans" cxnId="{D9900AA3-00A9-4F64-968B-E0E1DC53E8ED}">
      <dgm:prSet/>
      <dgm:spPr/>
      <dgm:t>
        <a:bodyPr/>
        <a:lstStyle/>
        <a:p>
          <a:endParaRPr lang="en-US"/>
        </a:p>
      </dgm:t>
    </dgm:pt>
    <dgm:pt modelId="{D46DA82E-00A6-4516-886B-102A5D861D89}" type="sibTrans" cxnId="{D9900AA3-00A9-4F64-968B-E0E1DC53E8ED}">
      <dgm:prSet/>
      <dgm:spPr/>
      <dgm:t>
        <a:bodyPr/>
        <a:lstStyle/>
        <a:p>
          <a:endParaRPr lang="en-US"/>
        </a:p>
      </dgm:t>
    </dgm:pt>
    <dgm:pt modelId="{A4A0C60B-E3C0-43F6-8E12-61930BCF6596}">
      <dgm:prSet phldrT="[Text]"/>
      <dgm:spPr>
        <a:solidFill>
          <a:srgbClr val="E28700">
            <a:alpha val="26000"/>
          </a:srgbClr>
        </a:solidFill>
      </dgm:spPr>
      <dgm:t>
        <a:bodyPr/>
        <a:lstStyle/>
        <a:p>
          <a:r>
            <a:rPr lang="en-US" dirty="0" smtClean="0"/>
            <a:t>2,000 miles of  trenches</a:t>
          </a:r>
          <a:endParaRPr lang="en-US" dirty="0"/>
        </a:p>
      </dgm:t>
    </dgm:pt>
    <dgm:pt modelId="{8A1B2942-7A6A-4C43-BD99-F0071B48016B}" type="parTrans" cxnId="{457E3704-FAB1-4921-8DFD-B5F4F06546F1}">
      <dgm:prSet/>
      <dgm:spPr/>
      <dgm:t>
        <a:bodyPr/>
        <a:lstStyle/>
        <a:p>
          <a:endParaRPr lang="en-US"/>
        </a:p>
      </dgm:t>
    </dgm:pt>
    <dgm:pt modelId="{317F78EB-8C9A-46E7-9A0E-9F5130879BD5}" type="sibTrans" cxnId="{457E3704-FAB1-4921-8DFD-B5F4F06546F1}">
      <dgm:prSet/>
      <dgm:spPr/>
      <dgm:t>
        <a:bodyPr/>
        <a:lstStyle/>
        <a:p>
          <a:endParaRPr lang="en-US"/>
        </a:p>
      </dgm:t>
    </dgm:pt>
    <dgm:pt modelId="{4B1373A1-C3AD-4B5B-8D12-F853EF378BF9}">
      <dgm:prSet phldrT="[Text]"/>
      <dgm:spPr>
        <a:solidFill>
          <a:srgbClr val="BB0C2B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City and County ROW </a:t>
          </a:r>
          <a:endParaRPr lang="en-US" dirty="0"/>
        </a:p>
      </dgm:t>
    </dgm:pt>
    <dgm:pt modelId="{C907FC39-2B57-494A-A858-DFE1D9CF4B6A}" type="parTrans" cxnId="{66072763-3492-44A1-9721-96DF936D4534}">
      <dgm:prSet/>
      <dgm:spPr/>
      <dgm:t>
        <a:bodyPr/>
        <a:lstStyle/>
        <a:p>
          <a:endParaRPr lang="en-US"/>
        </a:p>
      </dgm:t>
    </dgm:pt>
    <dgm:pt modelId="{2C278A3C-FC0A-4581-AE0F-EAA99363D016}" type="sibTrans" cxnId="{66072763-3492-44A1-9721-96DF936D4534}">
      <dgm:prSet/>
      <dgm:spPr/>
      <dgm:t>
        <a:bodyPr/>
        <a:lstStyle/>
        <a:p>
          <a:endParaRPr lang="en-US"/>
        </a:p>
      </dgm:t>
    </dgm:pt>
    <dgm:pt modelId="{766E9066-A292-40BF-AAC8-A0FB0BC3539C}">
      <dgm:prSet phldrT="[Text]"/>
      <dgm:spPr>
        <a:solidFill>
          <a:srgbClr val="BB0C2B">
            <a:alpha val="25000"/>
          </a:srgbClr>
        </a:solidFill>
      </dgm:spPr>
      <dgm:t>
        <a:bodyPr/>
        <a:lstStyle/>
        <a:p>
          <a:r>
            <a:rPr lang="en-US" dirty="0" smtClean="0"/>
            <a:t>Easements and ROW</a:t>
          </a:r>
          <a:endParaRPr lang="en-US" dirty="0"/>
        </a:p>
      </dgm:t>
    </dgm:pt>
    <dgm:pt modelId="{E24E86D3-2260-46EC-950D-FFFB321C7479}" type="parTrans" cxnId="{E270DE3A-86F9-4FE1-A55D-A34EA7F2C83B}">
      <dgm:prSet/>
      <dgm:spPr/>
      <dgm:t>
        <a:bodyPr/>
        <a:lstStyle/>
        <a:p>
          <a:endParaRPr lang="en-US"/>
        </a:p>
      </dgm:t>
    </dgm:pt>
    <dgm:pt modelId="{4403C146-1145-480E-94EE-BA7170D16502}" type="sibTrans" cxnId="{E270DE3A-86F9-4FE1-A55D-A34EA7F2C83B}">
      <dgm:prSet/>
      <dgm:spPr/>
      <dgm:t>
        <a:bodyPr/>
        <a:lstStyle/>
        <a:p>
          <a:endParaRPr lang="en-US"/>
        </a:p>
      </dgm:t>
    </dgm:pt>
    <dgm:pt modelId="{0DA3BF16-B5A3-45B5-BD2E-2306C67E57DE}">
      <dgm:prSet phldrT="[Text]"/>
      <dgm:spPr>
        <a:solidFill>
          <a:srgbClr val="BB0C2B">
            <a:alpha val="25000"/>
          </a:srgbClr>
        </a:solidFill>
      </dgm:spPr>
      <dgm:t>
        <a:bodyPr/>
        <a:lstStyle/>
        <a:p>
          <a:r>
            <a:rPr lang="en-US" dirty="0" smtClean="0"/>
            <a:t>New projects</a:t>
          </a:r>
          <a:endParaRPr lang="en-US" dirty="0"/>
        </a:p>
      </dgm:t>
    </dgm:pt>
    <dgm:pt modelId="{7C0D4F7C-FB8E-4B9B-B942-FD92A324C19D}" type="parTrans" cxnId="{208FAC27-C42E-423B-A4A7-849046D627EC}">
      <dgm:prSet/>
      <dgm:spPr/>
      <dgm:t>
        <a:bodyPr/>
        <a:lstStyle/>
        <a:p>
          <a:endParaRPr lang="en-US"/>
        </a:p>
      </dgm:t>
    </dgm:pt>
    <dgm:pt modelId="{6BEA0056-F7A5-4B64-80B5-18423E22EC39}" type="sibTrans" cxnId="{208FAC27-C42E-423B-A4A7-849046D627EC}">
      <dgm:prSet/>
      <dgm:spPr/>
      <dgm:t>
        <a:bodyPr/>
        <a:lstStyle/>
        <a:p>
          <a:endParaRPr lang="en-US"/>
        </a:p>
      </dgm:t>
    </dgm:pt>
    <dgm:pt modelId="{CF957392-1E2D-4F60-A852-B3146A5B14D7}">
      <dgm:prSet phldrT="[Text]"/>
      <dgm:spPr/>
      <dgm:t>
        <a:bodyPr/>
        <a:lstStyle/>
        <a:p>
          <a:r>
            <a:rPr lang="en-US" dirty="0" smtClean="0"/>
            <a:t>Data center</a:t>
          </a:r>
          <a:endParaRPr lang="en-US" dirty="0"/>
        </a:p>
      </dgm:t>
    </dgm:pt>
    <dgm:pt modelId="{8B4CECDA-03E5-4491-81AA-6B852F98ED99}" type="parTrans" cxnId="{F274378E-2D36-4D19-B690-C2DD5C9F21DC}">
      <dgm:prSet/>
      <dgm:spPr/>
      <dgm:t>
        <a:bodyPr/>
        <a:lstStyle/>
        <a:p>
          <a:endParaRPr lang="en-US"/>
        </a:p>
      </dgm:t>
    </dgm:pt>
    <dgm:pt modelId="{82D5C508-E5D4-4724-BEBF-AC2AA0A07651}" type="sibTrans" cxnId="{F274378E-2D36-4D19-B690-C2DD5C9F21DC}">
      <dgm:prSet/>
      <dgm:spPr/>
      <dgm:t>
        <a:bodyPr/>
        <a:lstStyle/>
        <a:p>
          <a:endParaRPr lang="en-US"/>
        </a:p>
      </dgm:t>
    </dgm:pt>
    <dgm:pt modelId="{E6EA43C2-CCC4-4ABD-B19B-B5BD9ED10468}">
      <dgm:prSet phldrT="[Text]"/>
      <dgm:spPr>
        <a:solidFill>
          <a:srgbClr val="E28700">
            <a:alpha val="26000"/>
          </a:srgbClr>
        </a:solidFill>
      </dgm:spPr>
      <dgm:t>
        <a:bodyPr/>
        <a:lstStyle/>
        <a:p>
          <a:r>
            <a:rPr lang="en-US" dirty="0" smtClean="0"/>
            <a:t>Regular program of new construction</a:t>
          </a:r>
          <a:endParaRPr lang="en-US" dirty="0"/>
        </a:p>
      </dgm:t>
    </dgm:pt>
    <dgm:pt modelId="{DE6C5781-F6B9-4328-BF12-5AD71DF04A6F}" type="parTrans" cxnId="{F112AE38-5E03-45A8-9602-CBC3588616AE}">
      <dgm:prSet/>
      <dgm:spPr/>
      <dgm:t>
        <a:bodyPr/>
        <a:lstStyle/>
        <a:p>
          <a:endParaRPr lang="en-US"/>
        </a:p>
      </dgm:t>
    </dgm:pt>
    <dgm:pt modelId="{60C40E22-6D3E-4F5A-9DE0-C50EE617D3FB}" type="sibTrans" cxnId="{F112AE38-5E03-45A8-9602-CBC3588616AE}">
      <dgm:prSet/>
      <dgm:spPr/>
      <dgm:t>
        <a:bodyPr/>
        <a:lstStyle/>
        <a:p>
          <a:endParaRPr lang="en-US"/>
        </a:p>
      </dgm:t>
    </dgm:pt>
    <dgm:pt modelId="{DD60680E-E6D2-428B-8415-76C7AAC837F1}" type="pres">
      <dgm:prSet presAssocID="{BA335025-932D-42A3-AF71-196D7F239C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8C5769-033A-4BCE-92C7-E0E45CEF53C1}" type="pres">
      <dgm:prSet presAssocID="{4424E503-5C33-41D0-A372-9D96B5158709}" presName="linNode" presStyleCnt="0"/>
      <dgm:spPr/>
    </dgm:pt>
    <dgm:pt modelId="{2842EE9E-A276-4BB9-B92B-115787FCE715}" type="pres">
      <dgm:prSet presAssocID="{4424E503-5C33-41D0-A372-9D96B515870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2AA00-5DC5-4EF1-8AF6-E283902C94A0}" type="pres">
      <dgm:prSet presAssocID="{4424E503-5C33-41D0-A372-9D96B515870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F42F8-0690-47D8-9549-BEEEFEF9E196}" type="pres">
      <dgm:prSet presAssocID="{D701C3BE-966D-4914-B3A6-451BEB97F8C9}" presName="sp" presStyleCnt="0"/>
      <dgm:spPr/>
    </dgm:pt>
    <dgm:pt modelId="{E461468D-E7B1-45E6-83FF-13B9EEB911A3}" type="pres">
      <dgm:prSet presAssocID="{B3E37D08-543E-499C-8C2E-6E241EBA5FC3}" presName="linNode" presStyleCnt="0"/>
      <dgm:spPr/>
    </dgm:pt>
    <dgm:pt modelId="{B680A667-BACE-423D-AED2-453350DE17D0}" type="pres">
      <dgm:prSet presAssocID="{B3E37D08-543E-499C-8C2E-6E241EBA5FC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192BA-9835-4BBF-8F5B-D6CCC43DC6DF}" type="pres">
      <dgm:prSet presAssocID="{B3E37D08-543E-499C-8C2E-6E241EBA5FC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00B49-8FE5-4B56-94BC-9E5050CDC03A}" type="pres">
      <dgm:prSet presAssocID="{D46DA82E-00A6-4516-886B-102A5D861D89}" presName="sp" presStyleCnt="0"/>
      <dgm:spPr/>
    </dgm:pt>
    <dgm:pt modelId="{12441D27-20AA-4835-8890-B19411228F0F}" type="pres">
      <dgm:prSet presAssocID="{4B1373A1-C3AD-4B5B-8D12-F853EF378BF9}" presName="linNode" presStyleCnt="0"/>
      <dgm:spPr/>
    </dgm:pt>
    <dgm:pt modelId="{34B3623E-2006-4C35-B672-DA31E918E40F}" type="pres">
      <dgm:prSet presAssocID="{4B1373A1-C3AD-4B5B-8D12-F853EF378BF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527F7-BEDF-447F-BBEE-8A01AF0F1368}" type="pres">
      <dgm:prSet presAssocID="{4B1373A1-C3AD-4B5B-8D12-F853EF378BF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C723C-3D1C-4F83-903A-166DFC2FB312}" type="presOf" srcId="{0DA3BF16-B5A3-45B5-BD2E-2306C67E57DE}" destId="{0A7527F7-BEDF-447F-BBEE-8A01AF0F1368}" srcOrd="0" destOrd="1" presId="urn:microsoft.com/office/officeart/2005/8/layout/vList5"/>
    <dgm:cxn modelId="{CCB33927-571B-42C8-8067-4A1A9846E903}" type="presOf" srcId="{E6EA43C2-CCC4-4ABD-B19B-B5BD9ED10468}" destId="{746192BA-9835-4BBF-8F5B-D6CCC43DC6DF}" srcOrd="0" destOrd="1" presId="urn:microsoft.com/office/officeart/2005/8/layout/vList5"/>
    <dgm:cxn modelId="{208FAC27-C42E-423B-A4A7-849046D627EC}" srcId="{4B1373A1-C3AD-4B5B-8D12-F853EF378BF9}" destId="{0DA3BF16-B5A3-45B5-BD2E-2306C67E57DE}" srcOrd="1" destOrd="0" parTransId="{7C0D4F7C-FB8E-4B9B-B942-FD92A324C19D}" sibTransId="{6BEA0056-F7A5-4B64-80B5-18423E22EC39}"/>
    <dgm:cxn modelId="{AC309145-E93A-4262-8D1C-C9C767674BB0}" type="presOf" srcId="{CF957392-1E2D-4F60-A852-B3146A5B14D7}" destId="{0662AA00-5DC5-4EF1-8AF6-E283902C94A0}" srcOrd="0" destOrd="2" presId="urn:microsoft.com/office/officeart/2005/8/layout/vList5"/>
    <dgm:cxn modelId="{F274378E-2D36-4D19-B690-C2DD5C9F21DC}" srcId="{4424E503-5C33-41D0-A372-9D96B5158709}" destId="{CF957392-1E2D-4F60-A852-B3146A5B14D7}" srcOrd="2" destOrd="0" parTransId="{8B4CECDA-03E5-4491-81AA-6B852F98ED99}" sibTransId="{82D5C508-E5D4-4724-BEBF-AC2AA0A07651}"/>
    <dgm:cxn modelId="{7C5C16FB-FF7D-4FDB-9D26-23B8B04B084A}" srcId="{BA335025-932D-42A3-AF71-196D7F239CA6}" destId="{4424E503-5C33-41D0-A372-9D96B5158709}" srcOrd="0" destOrd="0" parTransId="{F0C78AC7-DD6F-4448-AC23-61C2511BE304}" sibTransId="{D701C3BE-966D-4914-B3A6-451BEB97F8C9}"/>
    <dgm:cxn modelId="{D9900AA3-00A9-4F64-968B-E0E1DC53E8ED}" srcId="{BA335025-932D-42A3-AF71-196D7F239CA6}" destId="{B3E37D08-543E-499C-8C2E-6E241EBA5FC3}" srcOrd="1" destOrd="0" parTransId="{CE5A506A-0D89-4093-B4EA-9E693A18118D}" sibTransId="{D46DA82E-00A6-4516-886B-102A5D861D89}"/>
    <dgm:cxn modelId="{67F5CAB0-7FEA-4EB0-AC2E-2BF25A2DD248}" type="presOf" srcId="{892DEF43-36DC-4BAE-878F-3D65B3BCD0C6}" destId="{0662AA00-5DC5-4EF1-8AF6-E283902C94A0}" srcOrd="0" destOrd="1" presId="urn:microsoft.com/office/officeart/2005/8/layout/vList5"/>
    <dgm:cxn modelId="{7D7A4E28-1CBC-4892-8C50-D1A527FE3A12}" srcId="{4424E503-5C33-41D0-A372-9D96B5158709}" destId="{C60ADF9D-941D-45BF-A580-1CEAFD2033A7}" srcOrd="0" destOrd="0" parTransId="{32C68485-9EDF-4E08-BDEF-7E8643B3352D}" sibTransId="{0C096A65-51F5-4A0D-9679-B041CC6FA820}"/>
    <dgm:cxn modelId="{FAECB05E-151E-429C-9C9E-E40A7CF9BB62}" type="presOf" srcId="{C60ADF9D-941D-45BF-A580-1CEAFD2033A7}" destId="{0662AA00-5DC5-4EF1-8AF6-E283902C94A0}" srcOrd="0" destOrd="0" presId="urn:microsoft.com/office/officeart/2005/8/layout/vList5"/>
    <dgm:cxn modelId="{5F982878-BA76-4725-AD8D-AA61B109D784}" type="presOf" srcId="{4B1373A1-C3AD-4B5B-8D12-F853EF378BF9}" destId="{34B3623E-2006-4C35-B672-DA31E918E40F}" srcOrd="0" destOrd="0" presId="urn:microsoft.com/office/officeart/2005/8/layout/vList5"/>
    <dgm:cxn modelId="{6406B8F9-5B49-49D4-87CC-E286AA45F560}" type="presOf" srcId="{4424E503-5C33-41D0-A372-9D96B5158709}" destId="{2842EE9E-A276-4BB9-B92B-115787FCE715}" srcOrd="0" destOrd="0" presId="urn:microsoft.com/office/officeart/2005/8/layout/vList5"/>
    <dgm:cxn modelId="{937ADAE4-2326-41AD-9C44-425F6A586770}" srcId="{4424E503-5C33-41D0-A372-9D96B5158709}" destId="{892DEF43-36DC-4BAE-878F-3D65B3BCD0C6}" srcOrd="1" destOrd="0" parTransId="{6D2B7396-34BE-4131-B479-D553C761F6F2}" sibTransId="{93D06BCC-10BC-448B-85FC-B53719496859}"/>
    <dgm:cxn modelId="{F112AE38-5E03-45A8-9602-CBC3588616AE}" srcId="{B3E37D08-543E-499C-8C2E-6E241EBA5FC3}" destId="{E6EA43C2-CCC4-4ABD-B19B-B5BD9ED10468}" srcOrd="1" destOrd="0" parTransId="{DE6C5781-F6B9-4328-BF12-5AD71DF04A6F}" sibTransId="{60C40E22-6D3E-4F5A-9DE0-C50EE617D3FB}"/>
    <dgm:cxn modelId="{6196641B-C7CA-4A29-897F-1F4792BB3F9B}" type="presOf" srcId="{BA335025-932D-42A3-AF71-196D7F239CA6}" destId="{DD60680E-E6D2-428B-8415-76C7AAC837F1}" srcOrd="0" destOrd="0" presId="urn:microsoft.com/office/officeart/2005/8/layout/vList5"/>
    <dgm:cxn modelId="{457E3704-FAB1-4921-8DFD-B5F4F06546F1}" srcId="{B3E37D08-543E-499C-8C2E-6E241EBA5FC3}" destId="{A4A0C60B-E3C0-43F6-8E12-61930BCF6596}" srcOrd="0" destOrd="0" parTransId="{8A1B2942-7A6A-4C43-BD99-F0071B48016B}" sibTransId="{317F78EB-8C9A-46E7-9A0E-9F5130879BD5}"/>
    <dgm:cxn modelId="{66072763-3492-44A1-9721-96DF936D4534}" srcId="{BA335025-932D-42A3-AF71-196D7F239CA6}" destId="{4B1373A1-C3AD-4B5B-8D12-F853EF378BF9}" srcOrd="2" destOrd="0" parTransId="{C907FC39-2B57-494A-A858-DFE1D9CF4B6A}" sibTransId="{2C278A3C-FC0A-4581-AE0F-EAA99363D016}"/>
    <dgm:cxn modelId="{D7DDC54F-59AF-4C6C-89C9-3FE2B8BE3687}" type="presOf" srcId="{766E9066-A292-40BF-AAC8-A0FB0BC3539C}" destId="{0A7527F7-BEDF-447F-BBEE-8A01AF0F1368}" srcOrd="0" destOrd="0" presId="urn:microsoft.com/office/officeart/2005/8/layout/vList5"/>
    <dgm:cxn modelId="{33912A56-9456-47AE-AE06-4710684B43B4}" type="presOf" srcId="{A4A0C60B-E3C0-43F6-8E12-61930BCF6596}" destId="{746192BA-9835-4BBF-8F5B-D6CCC43DC6DF}" srcOrd="0" destOrd="0" presId="urn:microsoft.com/office/officeart/2005/8/layout/vList5"/>
    <dgm:cxn modelId="{E270DE3A-86F9-4FE1-A55D-A34EA7F2C83B}" srcId="{4B1373A1-C3AD-4B5B-8D12-F853EF378BF9}" destId="{766E9066-A292-40BF-AAC8-A0FB0BC3539C}" srcOrd="0" destOrd="0" parTransId="{E24E86D3-2260-46EC-950D-FFFB321C7479}" sibTransId="{4403C146-1145-480E-94EE-BA7170D16502}"/>
    <dgm:cxn modelId="{223AB80F-5BC6-4294-B344-708B37AB4EB0}" type="presOf" srcId="{B3E37D08-543E-499C-8C2E-6E241EBA5FC3}" destId="{B680A667-BACE-423D-AED2-453350DE17D0}" srcOrd="0" destOrd="0" presId="urn:microsoft.com/office/officeart/2005/8/layout/vList5"/>
    <dgm:cxn modelId="{9E9FFD89-539B-426B-9360-9FFBA13471E6}" type="presParOf" srcId="{DD60680E-E6D2-428B-8415-76C7AAC837F1}" destId="{BC8C5769-033A-4BCE-92C7-E0E45CEF53C1}" srcOrd="0" destOrd="0" presId="urn:microsoft.com/office/officeart/2005/8/layout/vList5"/>
    <dgm:cxn modelId="{A14E5209-F19B-4647-8102-EB75AE383262}" type="presParOf" srcId="{BC8C5769-033A-4BCE-92C7-E0E45CEF53C1}" destId="{2842EE9E-A276-4BB9-B92B-115787FCE715}" srcOrd="0" destOrd="0" presId="urn:microsoft.com/office/officeart/2005/8/layout/vList5"/>
    <dgm:cxn modelId="{3FDB59E7-F355-4049-85A9-8640F4B97C12}" type="presParOf" srcId="{BC8C5769-033A-4BCE-92C7-E0E45CEF53C1}" destId="{0662AA00-5DC5-4EF1-8AF6-E283902C94A0}" srcOrd="1" destOrd="0" presId="urn:microsoft.com/office/officeart/2005/8/layout/vList5"/>
    <dgm:cxn modelId="{F55B40D3-3F83-4776-A208-E6352D5992E5}" type="presParOf" srcId="{DD60680E-E6D2-428B-8415-76C7AAC837F1}" destId="{08AF42F8-0690-47D8-9549-BEEEFEF9E196}" srcOrd="1" destOrd="0" presId="urn:microsoft.com/office/officeart/2005/8/layout/vList5"/>
    <dgm:cxn modelId="{F3F37A0B-A9DA-452E-B505-CB1871D2CD13}" type="presParOf" srcId="{DD60680E-E6D2-428B-8415-76C7AAC837F1}" destId="{E461468D-E7B1-45E6-83FF-13B9EEB911A3}" srcOrd="2" destOrd="0" presId="urn:microsoft.com/office/officeart/2005/8/layout/vList5"/>
    <dgm:cxn modelId="{EB8E2F07-2E94-4B20-A55F-4E8C98416A09}" type="presParOf" srcId="{E461468D-E7B1-45E6-83FF-13B9EEB911A3}" destId="{B680A667-BACE-423D-AED2-453350DE17D0}" srcOrd="0" destOrd="0" presId="urn:microsoft.com/office/officeart/2005/8/layout/vList5"/>
    <dgm:cxn modelId="{9079C149-B475-4469-9EE1-BDA704B9F35C}" type="presParOf" srcId="{E461468D-E7B1-45E6-83FF-13B9EEB911A3}" destId="{746192BA-9835-4BBF-8F5B-D6CCC43DC6DF}" srcOrd="1" destOrd="0" presId="urn:microsoft.com/office/officeart/2005/8/layout/vList5"/>
    <dgm:cxn modelId="{EFA11D30-47DE-47FC-A0C3-85165AA10C6A}" type="presParOf" srcId="{DD60680E-E6D2-428B-8415-76C7AAC837F1}" destId="{D9000B49-8FE5-4B56-94BC-9E5050CDC03A}" srcOrd="3" destOrd="0" presId="urn:microsoft.com/office/officeart/2005/8/layout/vList5"/>
    <dgm:cxn modelId="{F4F2B1C9-0038-49D6-B742-366CB685DA26}" type="presParOf" srcId="{DD60680E-E6D2-428B-8415-76C7AAC837F1}" destId="{12441D27-20AA-4835-8890-B19411228F0F}" srcOrd="4" destOrd="0" presId="urn:microsoft.com/office/officeart/2005/8/layout/vList5"/>
    <dgm:cxn modelId="{EB3D67D7-FE6A-49C4-8427-CBCACCC3D6C6}" type="presParOf" srcId="{12441D27-20AA-4835-8890-B19411228F0F}" destId="{34B3623E-2006-4C35-B672-DA31E918E40F}" srcOrd="0" destOrd="0" presId="urn:microsoft.com/office/officeart/2005/8/layout/vList5"/>
    <dgm:cxn modelId="{F592DFF2-A4BE-45F5-9185-C848EAA250A0}" type="presParOf" srcId="{12441D27-20AA-4835-8890-B19411228F0F}" destId="{0A7527F7-BEDF-447F-BBEE-8A01AF0F13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11F230-40BF-4837-8B1E-CB57D480E7ED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43BD4C7A-90DE-44D6-9BDB-07AA4626FBC1}">
      <dgm:prSet phldrT="[Text]"/>
      <dgm:spPr>
        <a:solidFill>
          <a:srgbClr val="FFCC99"/>
        </a:solidFill>
      </dgm:spPr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CF2C8B3-08A6-425B-B176-C4E5BFB777D3}" type="parTrans" cxnId="{D4D2039B-F44B-47ED-9520-5B2C823684AF}">
      <dgm:prSet/>
      <dgm:spPr/>
      <dgm:t>
        <a:bodyPr/>
        <a:lstStyle/>
        <a:p>
          <a:endParaRPr lang="en-US"/>
        </a:p>
      </dgm:t>
    </dgm:pt>
    <dgm:pt modelId="{516D0BCB-BCF8-4E96-8BC7-615EC70B8D2B}" type="sibTrans" cxnId="{D4D2039B-F44B-47ED-9520-5B2C823684AF}">
      <dgm:prSet/>
      <dgm:spPr/>
      <dgm:t>
        <a:bodyPr/>
        <a:lstStyle/>
        <a:p>
          <a:endParaRPr lang="en-US"/>
        </a:p>
      </dgm:t>
    </dgm:pt>
    <dgm:pt modelId="{066DC859-797C-4207-B554-43CA23F1383B}">
      <dgm:prSet phldrT="[Text]"/>
      <dgm:spPr/>
      <dgm:t>
        <a:bodyPr/>
        <a:lstStyle/>
        <a:p>
          <a:r>
            <a:rPr lang="en-US" dirty="0" smtClean="0"/>
            <a:t>Business </a:t>
          </a:r>
          <a:br>
            <a:rPr lang="en-US" dirty="0" smtClean="0"/>
          </a:br>
          <a:r>
            <a:rPr lang="en-US" dirty="0" smtClean="0"/>
            <a:t>Plan</a:t>
          </a:r>
          <a:endParaRPr lang="en-US" dirty="0"/>
        </a:p>
      </dgm:t>
    </dgm:pt>
    <dgm:pt modelId="{244B5BC8-FADC-44D3-9C14-121F8AB8A75A}" type="parTrans" cxnId="{664EB70F-7279-45A4-BE70-F04486F33608}">
      <dgm:prSet/>
      <dgm:spPr/>
      <dgm:t>
        <a:bodyPr/>
        <a:lstStyle/>
        <a:p>
          <a:endParaRPr lang="en-US"/>
        </a:p>
      </dgm:t>
    </dgm:pt>
    <dgm:pt modelId="{1E8D439B-C05A-43A8-8431-767798E7DFBB}" type="sibTrans" cxnId="{664EB70F-7279-45A4-BE70-F04486F33608}">
      <dgm:prSet/>
      <dgm:spPr/>
      <dgm:t>
        <a:bodyPr/>
        <a:lstStyle/>
        <a:p>
          <a:endParaRPr lang="en-US"/>
        </a:p>
      </dgm:t>
    </dgm:pt>
    <dgm:pt modelId="{DD5358A3-B5CE-48C5-91A3-AC8EE3C58077}">
      <dgm:prSet phldrT="[Text]"/>
      <dgm:spPr>
        <a:solidFill>
          <a:srgbClr val="BB0C2B"/>
        </a:solidFill>
      </dgm:spPr>
      <dgm:t>
        <a:bodyPr/>
        <a:lstStyle/>
        <a:p>
          <a:r>
            <a:rPr lang="en-US" dirty="0" smtClean="0"/>
            <a:t>Enterprise</a:t>
          </a:r>
          <a:endParaRPr lang="en-US" dirty="0"/>
        </a:p>
      </dgm:t>
    </dgm:pt>
    <dgm:pt modelId="{81F75E8F-18E0-4291-91A0-3E94E54FA2EC}" type="parTrans" cxnId="{5CDCD3B5-775C-4CEE-93A7-79F13126850F}">
      <dgm:prSet/>
      <dgm:spPr/>
      <dgm:t>
        <a:bodyPr/>
        <a:lstStyle/>
        <a:p>
          <a:endParaRPr lang="en-US"/>
        </a:p>
      </dgm:t>
    </dgm:pt>
    <dgm:pt modelId="{73C6B775-5F1B-41A8-AA63-F3B49A67B4FC}" type="sibTrans" cxnId="{5CDCD3B5-775C-4CEE-93A7-79F13126850F}">
      <dgm:prSet/>
      <dgm:spPr/>
      <dgm:t>
        <a:bodyPr/>
        <a:lstStyle/>
        <a:p>
          <a:endParaRPr lang="en-US"/>
        </a:p>
      </dgm:t>
    </dgm:pt>
    <dgm:pt modelId="{635E6548-8C58-408B-98E1-267029EC6AB2}" type="pres">
      <dgm:prSet presAssocID="{0111F230-40BF-4837-8B1E-CB57D480E7ED}" presName="CompostProcess" presStyleCnt="0">
        <dgm:presLayoutVars>
          <dgm:dir/>
          <dgm:resizeHandles val="exact"/>
        </dgm:presLayoutVars>
      </dgm:prSet>
      <dgm:spPr/>
    </dgm:pt>
    <dgm:pt modelId="{FAC2CDF7-F00A-4CE5-9790-5B758B0E35E0}" type="pres">
      <dgm:prSet presAssocID="{0111F230-40BF-4837-8B1E-CB57D480E7ED}" presName="arrow" presStyleLbl="bgShp" presStyleIdx="0" presStyleCnt="1" custLinFactNeighborY="-909"/>
      <dgm:spPr/>
    </dgm:pt>
    <dgm:pt modelId="{082D8760-9E48-4464-98C2-F4A1DF20F3C5}" type="pres">
      <dgm:prSet presAssocID="{0111F230-40BF-4837-8B1E-CB57D480E7ED}" presName="linearProcess" presStyleCnt="0"/>
      <dgm:spPr/>
    </dgm:pt>
    <dgm:pt modelId="{07921A00-726E-4E23-A158-EE07E1102F1E}" type="pres">
      <dgm:prSet presAssocID="{43BD4C7A-90DE-44D6-9BDB-07AA4626FBC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62E7E-B0AA-42D5-A008-FE8C81B1537C}" type="pres">
      <dgm:prSet presAssocID="{516D0BCB-BCF8-4E96-8BC7-615EC70B8D2B}" presName="sibTrans" presStyleCnt="0"/>
      <dgm:spPr/>
    </dgm:pt>
    <dgm:pt modelId="{BFC87191-06A6-465D-9BD1-1C3FA7D36DA3}" type="pres">
      <dgm:prSet presAssocID="{066DC859-797C-4207-B554-43CA23F1383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20DEB-BFA3-4D5D-8D5B-09EA2493F510}" type="pres">
      <dgm:prSet presAssocID="{1E8D439B-C05A-43A8-8431-767798E7DFBB}" presName="sibTrans" presStyleCnt="0"/>
      <dgm:spPr/>
    </dgm:pt>
    <dgm:pt modelId="{DFC60CEB-47CD-47D7-83F1-4A442D46D7CA}" type="pres">
      <dgm:prSet presAssocID="{DD5358A3-B5CE-48C5-91A3-AC8EE3C5807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E87A66-ED78-4DED-A5C3-E900F3502786}" type="presOf" srcId="{43BD4C7A-90DE-44D6-9BDB-07AA4626FBC1}" destId="{07921A00-726E-4E23-A158-EE07E1102F1E}" srcOrd="0" destOrd="0" presId="urn:microsoft.com/office/officeart/2005/8/layout/hProcess9"/>
    <dgm:cxn modelId="{D4D2039B-F44B-47ED-9520-5B2C823684AF}" srcId="{0111F230-40BF-4837-8B1E-CB57D480E7ED}" destId="{43BD4C7A-90DE-44D6-9BDB-07AA4626FBC1}" srcOrd="0" destOrd="0" parTransId="{3CF2C8B3-08A6-425B-B176-C4E5BFB777D3}" sibTransId="{516D0BCB-BCF8-4E96-8BC7-615EC70B8D2B}"/>
    <dgm:cxn modelId="{5CDCD3B5-775C-4CEE-93A7-79F13126850F}" srcId="{0111F230-40BF-4837-8B1E-CB57D480E7ED}" destId="{DD5358A3-B5CE-48C5-91A3-AC8EE3C58077}" srcOrd="2" destOrd="0" parTransId="{81F75E8F-18E0-4291-91A0-3E94E54FA2EC}" sibTransId="{73C6B775-5F1B-41A8-AA63-F3B49A67B4FC}"/>
    <dgm:cxn modelId="{67849F61-2F91-4DA8-8C60-FA6C22C60198}" type="presOf" srcId="{066DC859-797C-4207-B554-43CA23F1383B}" destId="{BFC87191-06A6-465D-9BD1-1C3FA7D36DA3}" srcOrd="0" destOrd="0" presId="urn:microsoft.com/office/officeart/2005/8/layout/hProcess9"/>
    <dgm:cxn modelId="{664EB70F-7279-45A4-BE70-F04486F33608}" srcId="{0111F230-40BF-4837-8B1E-CB57D480E7ED}" destId="{066DC859-797C-4207-B554-43CA23F1383B}" srcOrd="1" destOrd="0" parTransId="{244B5BC8-FADC-44D3-9C14-121F8AB8A75A}" sibTransId="{1E8D439B-C05A-43A8-8431-767798E7DFBB}"/>
    <dgm:cxn modelId="{D55F5D80-C73F-4544-88CD-073955317616}" type="presOf" srcId="{0111F230-40BF-4837-8B1E-CB57D480E7ED}" destId="{635E6548-8C58-408B-98E1-267029EC6AB2}" srcOrd="0" destOrd="0" presId="urn:microsoft.com/office/officeart/2005/8/layout/hProcess9"/>
    <dgm:cxn modelId="{0C603ED3-A383-4CA3-BD23-3BDDD3D5A86E}" type="presOf" srcId="{DD5358A3-B5CE-48C5-91A3-AC8EE3C58077}" destId="{DFC60CEB-47CD-47D7-83F1-4A442D46D7CA}" srcOrd="0" destOrd="0" presId="urn:microsoft.com/office/officeart/2005/8/layout/hProcess9"/>
    <dgm:cxn modelId="{CB960B26-5A31-40FE-8D1B-54F919275176}" type="presParOf" srcId="{635E6548-8C58-408B-98E1-267029EC6AB2}" destId="{FAC2CDF7-F00A-4CE5-9790-5B758B0E35E0}" srcOrd="0" destOrd="0" presId="urn:microsoft.com/office/officeart/2005/8/layout/hProcess9"/>
    <dgm:cxn modelId="{8B4D08CF-0970-4AFF-A087-7876A6ABAB70}" type="presParOf" srcId="{635E6548-8C58-408B-98E1-267029EC6AB2}" destId="{082D8760-9E48-4464-98C2-F4A1DF20F3C5}" srcOrd="1" destOrd="0" presId="urn:microsoft.com/office/officeart/2005/8/layout/hProcess9"/>
    <dgm:cxn modelId="{49A8D0F4-31FE-47AC-BCED-9F3527E84063}" type="presParOf" srcId="{082D8760-9E48-4464-98C2-F4A1DF20F3C5}" destId="{07921A00-726E-4E23-A158-EE07E1102F1E}" srcOrd="0" destOrd="0" presId="urn:microsoft.com/office/officeart/2005/8/layout/hProcess9"/>
    <dgm:cxn modelId="{C607A968-2BA5-4D74-B413-A8CA4483F9A6}" type="presParOf" srcId="{082D8760-9E48-4464-98C2-F4A1DF20F3C5}" destId="{C1662E7E-B0AA-42D5-A008-FE8C81B1537C}" srcOrd="1" destOrd="0" presId="urn:microsoft.com/office/officeart/2005/8/layout/hProcess9"/>
    <dgm:cxn modelId="{9DB1CEB7-4F3C-4C99-B2E0-66C572E5AC9E}" type="presParOf" srcId="{082D8760-9E48-4464-98C2-F4A1DF20F3C5}" destId="{BFC87191-06A6-465D-9BD1-1C3FA7D36DA3}" srcOrd="2" destOrd="0" presId="urn:microsoft.com/office/officeart/2005/8/layout/hProcess9"/>
    <dgm:cxn modelId="{897C43C9-8107-445F-B514-1267330108A2}" type="presParOf" srcId="{082D8760-9E48-4464-98C2-F4A1DF20F3C5}" destId="{1FA20DEB-BFA3-4D5D-8D5B-09EA2493F510}" srcOrd="3" destOrd="0" presId="urn:microsoft.com/office/officeart/2005/8/layout/hProcess9"/>
    <dgm:cxn modelId="{2E2418C3-F2C2-416B-80E6-02C86E2C054A}" type="presParOf" srcId="{082D8760-9E48-4464-98C2-F4A1DF20F3C5}" destId="{DFC60CEB-47CD-47D7-83F1-4A442D46D7C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2CDF7-F00A-4CE5-9790-5B758B0E35E0}">
      <dsp:nvSpPr>
        <dsp:cNvPr id="0" name=""/>
        <dsp:cNvSpPr/>
      </dsp:nvSpPr>
      <dsp:spPr>
        <a:xfrm>
          <a:off x="527108" y="0"/>
          <a:ext cx="5973897" cy="42245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21A00-726E-4E23-A158-EE07E1102F1E}">
      <dsp:nvSpPr>
        <dsp:cNvPr id="0" name=""/>
        <dsp:cNvSpPr/>
      </dsp:nvSpPr>
      <dsp:spPr>
        <a:xfrm>
          <a:off x="1221" y="1267364"/>
          <a:ext cx="2215375" cy="1689820"/>
        </a:xfrm>
        <a:prstGeom prst="roundRect">
          <a:avLst/>
        </a:prstGeom>
        <a:solidFill>
          <a:srgbClr val="FFCC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Strategy</a:t>
          </a:r>
          <a:endParaRPr lang="en-US" sz="3100" kern="1200" dirty="0"/>
        </a:p>
      </dsp:txBody>
      <dsp:txXfrm>
        <a:off x="1221" y="1267364"/>
        <a:ext cx="2215375" cy="1689820"/>
      </dsp:txXfrm>
    </dsp:sp>
    <dsp:sp modelId="{BFC87191-06A6-465D-9BD1-1C3FA7D36DA3}">
      <dsp:nvSpPr>
        <dsp:cNvPr id="0" name=""/>
        <dsp:cNvSpPr/>
      </dsp:nvSpPr>
      <dsp:spPr>
        <a:xfrm>
          <a:off x="2406369" y="1267364"/>
          <a:ext cx="2215375" cy="16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Business </a:t>
          </a:r>
          <a:br>
            <a:rPr lang="en-US" sz="3100" kern="1200" dirty="0" smtClean="0"/>
          </a:br>
          <a:r>
            <a:rPr lang="en-US" sz="3100" kern="1200" dirty="0" smtClean="0"/>
            <a:t>Plan</a:t>
          </a:r>
          <a:endParaRPr lang="en-US" sz="3100" kern="1200" dirty="0"/>
        </a:p>
      </dsp:txBody>
      <dsp:txXfrm>
        <a:off x="2406369" y="1267364"/>
        <a:ext cx="2215375" cy="1689820"/>
      </dsp:txXfrm>
    </dsp:sp>
    <dsp:sp modelId="{DFC60CEB-47CD-47D7-83F1-4A442D46D7CA}">
      <dsp:nvSpPr>
        <dsp:cNvPr id="0" name=""/>
        <dsp:cNvSpPr/>
      </dsp:nvSpPr>
      <dsp:spPr>
        <a:xfrm>
          <a:off x="4811518" y="1267364"/>
          <a:ext cx="2215375" cy="1689820"/>
        </a:xfrm>
        <a:prstGeom prst="roundRect">
          <a:avLst/>
        </a:prstGeom>
        <a:solidFill>
          <a:srgbClr val="BB0C2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Enterprise</a:t>
          </a:r>
          <a:endParaRPr lang="en-US" sz="3100" kern="1200" dirty="0"/>
        </a:p>
      </dsp:txBody>
      <dsp:txXfrm>
        <a:off x="4811518" y="1267364"/>
        <a:ext cx="2215375" cy="16898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BFF89A-7439-4538-A9DD-4D7D62394CE2}">
      <dsp:nvSpPr>
        <dsp:cNvPr id="0" name=""/>
        <dsp:cNvSpPr/>
      </dsp:nvSpPr>
      <dsp:spPr>
        <a:xfrm>
          <a:off x="0" y="0"/>
          <a:ext cx="5341052" cy="858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smtClean="0">
              <a:solidFill>
                <a:schemeClr val="tx1"/>
              </a:solidFill>
            </a:rPr>
            <a:t>Size the Addressable Market</a:t>
          </a:r>
          <a:endParaRPr lang="en-US" sz="2300" kern="1200" baseline="0" dirty="0">
            <a:solidFill>
              <a:schemeClr val="tx1"/>
            </a:solidFill>
          </a:endParaRPr>
        </a:p>
      </dsp:txBody>
      <dsp:txXfrm>
        <a:off x="0" y="0"/>
        <a:ext cx="4364742" cy="858294"/>
      </dsp:txXfrm>
    </dsp:sp>
    <dsp:sp modelId="{97EDB199-DDD7-4465-9621-C2621BFD0851}">
      <dsp:nvSpPr>
        <dsp:cNvPr id="0" name=""/>
        <dsp:cNvSpPr/>
      </dsp:nvSpPr>
      <dsp:spPr>
        <a:xfrm>
          <a:off x="398844" y="977502"/>
          <a:ext cx="5341052" cy="858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800000"/>
                <a:satOff val="-25000"/>
                <a:lumOff val="16471"/>
                <a:alphaOff val="0"/>
                <a:shade val="51000"/>
                <a:satMod val="130000"/>
              </a:schemeClr>
            </a:gs>
            <a:gs pos="80000">
              <a:schemeClr val="accent2">
                <a:hueOff val="-1800000"/>
                <a:satOff val="-25000"/>
                <a:lumOff val="16471"/>
                <a:alphaOff val="0"/>
                <a:shade val="93000"/>
                <a:satMod val="130000"/>
              </a:schemeClr>
            </a:gs>
            <a:gs pos="100000">
              <a:schemeClr val="accent2">
                <a:hueOff val="-1800000"/>
                <a:satOff val="-25000"/>
                <a:lumOff val="1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Market Dynamics and Competitive Marketplace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98844" y="977502"/>
        <a:ext cx="4384316" cy="858294"/>
      </dsp:txXfrm>
    </dsp:sp>
    <dsp:sp modelId="{B0291FDD-9645-45B7-A349-0D76FD8A0339}">
      <dsp:nvSpPr>
        <dsp:cNvPr id="0" name=""/>
        <dsp:cNvSpPr/>
      </dsp:nvSpPr>
      <dsp:spPr>
        <a:xfrm>
          <a:off x="797689" y="1955004"/>
          <a:ext cx="5341052" cy="858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600000"/>
                <a:satOff val="-50000"/>
                <a:lumOff val="32941"/>
                <a:alphaOff val="0"/>
                <a:shade val="51000"/>
                <a:satMod val="130000"/>
              </a:schemeClr>
            </a:gs>
            <a:gs pos="80000">
              <a:schemeClr val="accent2">
                <a:hueOff val="-3600000"/>
                <a:satOff val="-50000"/>
                <a:lumOff val="32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3600000"/>
                <a:satOff val="-50000"/>
                <a:lumOff val="32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Needs of the Marketplace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797689" y="1955004"/>
        <a:ext cx="4384316" cy="858294"/>
      </dsp:txXfrm>
    </dsp:sp>
    <dsp:sp modelId="{FA0D2772-BC5F-44A5-A346-219B6E01F802}">
      <dsp:nvSpPr>
        <dsp:cNvPr id="0" name=""/>
        <dsp:cNvSpPr/>
      </dsp:nvSpPr>
      <dsp:spPr>
        <a:xfrm>
          <a:off x="1196534" y="2932506"/>
          <a:ext cx="5341052" cy="858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400000"/>
                <a:satOff val="-75000"/>
                <a:lumOff val="49412"/>
                <a:alphaOff val="0"/>
                <a:shade val="51000"/>
                <a:satMod val="130000"/>
              </a:schemeClr>
            </a:gs>
            <a:gs pos="80000">
              <a:schemeClr val="accent2">
                <a:hueOff val="-5400000"/>
                <a:satOff val="-75000"/>
                <a:lumOff val="49412"/>
                <a:alphaOff val="0"/>
                <a:shade val="93000"/>
                <a:satMod val="130000"/>
              </a:schemeClr>
            </a:gs>
            <a:gs pos="100000">
              <a:schemeClr val="accent2">
                <a:hueOff val="-5400000"/>
                <a:satOff val="-75000"/>
                <a:lumOff val="4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Requirements of Stakeholders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196534" y="2932506"/>
        <a:ext cx="4384316" cy="858294"/>
      </dsp:txXfrm>
    </dsp:sp>
    <dsp:sp modelId="{21200043-17F6-4704-AAF4-F1CC1914688E}">
      <dsp:nvSpPr>
        <dsp:cNvPr id="0" name=""/>
        <dsp:cNvSpPr/>
      </dsp:nvSpPr>
      <dsp:spPr>
        <a:xfrm>
          <a:off x="1595379" y="3910009"/>
          <a:ext cx="5341052" cy="858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00000"/>
                <a:satOff val="-100000"/>
                <a:lumOff val="6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000"/>
                <a:satOff val="-100000"/>
                <a:lumOff val="6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000"/>
                <a:satOff val="-100000"/>
                <a:lumOff val="6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</a:rPr>
            <a:t>Strategy Formation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595379" y="3910009"/>
        <a:ext cx="4384316" cy="858294"/>
      </dsp:txXfrm>
    </dsp:sp>
    <dsp:sp modelId="{2A581A22-74B8-47E9-9F86-87566FF15A8C}">
      <dsp:nvSpPr>
        <dsp:cNvPr id="0" name=""/>
        <dsp:cNvSpPr/>
      </dsp:nvSpPr>
      <dsp:spPr>
        <a:xfrm>
          <a:off x="4783161" y="627031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4783161" y="627031"/>
        <a:ext cx="557891" cy="557891"/>
      </dsp:txXfrm>
    </dsp:sp>
    <dsp:sp modelId="{0EF36C3C-538D-4B16-BF82-1AF7FD3972AD}">
      <dsp:nvSpPr>
        <dsp:cNvPr id="0" name=""/>
        <dsp:cNvSpPr/>
      </dsp:nvSpPr>
      <dsp:spPr>
        <a:xfrm>
          <a:off x="5182005" y="1604534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400000"/>
            <a:satOff val="-9958"/>
            <a:lumOff val="51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400000"/>
              <a:satOff val="-9958"/>
              <a:lumOff val="519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5182005" y="1604534"/>
        <a:ext cx="557891" cy="557891"/>
      </dsp:txXfrm>
    </dsp:sp>
    <dsp:sp modelId="{73F80C71-21E6-4ED1-A65C-43452D57FADA}">
      <dsp:nvSpPr>
        <dsp:cNvPr id="0" name=""/>
        <dsp:cNvSpPr/>
      </dsp:nvSpPr>
      <dsp:spPr>
        <a:xfrm>
          <a:off x="5580850" y="2567731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800000"/>
            <a:satOff val="-19917"/>
            <a:lumOff val="103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800000"/>
              <a:satOff val="-19917"/>
              <a:lumOff val="1038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5580850" y="2567731"/>
        <a:ext cx="557891" cy="557891"/>
      </dsp:txXfrm>
    </dsp:sp>
    <dsp:sp modelId="{7F3830D6-A431-4291-ADFA-9B2887FAEEA6}">
      <dsp:nvSpPr>
        <dsp:cNvPr id="0" name=""/>
        <dsp:cNvSpPr/>
      </dsp:nvSpPr>
      <dsp:spPr>
        <a:xfrm>
          <a:off x="5979695" y="3554770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7200000"/>
            <a:satOff val="-29875"/>
            <a:lumOff val="1557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200000"/>
              <a:satOff val="-29875"/>
              <a:lumOff val="1557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5979695" y="3554770"/>
        <a:ext cx="557891" cy="5578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DC0A46-3076-4E5F-AE21-B8AD37117D64}">
      <dsp:nvSpPr>
        <dsp:cNvPr id="0" name=""/>
        <dsp:cNvSpPr/>
      </dsp:nvSpPr>
      <dsp:spPr>
        <a:xfrm>
          <a:off x="794185" y="141066"/>
          <a:ext cx="2799628" cy="972274"/>
        </a:xfrm>
        <a:prstGeom prst="ellipse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8E47B-C30C-470A-8B90-90A61D387AD3}">
      <dsp:nvSpPr>
        <dsp:cNvPr id="0" name=""/>
        <dsp:cNvSpPr/>
      </dsp:nvSpPr>
      <dsp:spPr>
        <a:xfrm>
          <a:off x="1927058" y="2521836"/>
          <a:ext cx="542563" cy="3472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4AB1C-E726-4B65-9D03-83B6DC80976F}">
      <dsp:nvSpPr>
        <dsp:cNvPr id="0" name=""/>
        <dsp:cNvSpPr/>
      </dsp:nvSpPr>
      <dsp:spPr>
        <a:xfrm>
          <a:off x="896186" y="2799628"/>
          <a:ext cx="2604306" cy="651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Roanoke Valley Addressable Market</a:t>
          </a:r>
          <a:endParaRPr lang="en-US" sz="2000" kern="1200" dirty="0"/>
        </a:p>
      </dsp:txBody>
      <dsp:txXfrm>
        <a:off x="896186" y="2799628"/>
        <a:ext cx="2604306" cy="651076"/>
      </dsp:txXfrm>
    </dsp:sp>
    <dsp:sp modelId="{F1418C2E-988B-4EE7-9900-D4F48F2C841E}">
      <dsp:nvSpPr>
        <dsp:cNvPr id="0" name=""/>
        <dsp:cNvSpPr/>
      </dsp:nvSpPr>
      <dsp:spPr>
        <a:xfrm>
          <a:off x="1812034" y="1188431"/>
          <a:ext cx="976614" cy="976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Blue Ridge Research</a:t>
          </a:r>
          <a:endParaRPr lang="en-US" sz="1200" kern="1200" dirty="0"/>
        </a:p>
      </dsp:txBody>
      <dsp:txXfrm>
        <a:off x="1812034" y="1188431"/>
        <a:ext cx="976614" cy="976614"/>
      </dsp:txXfrm>
    </dsp:sp>
    <dsp:sp modelId="{DAE5D0D3-EDAC-44C8-B81D-073288097904}">
      <dsp:nvSpPr>
        <dsp:cNvPr id="0" name=""/>
        <dsp:cNvSpPr/>
      </dsp:nvSpPr>
      <dsp:spPr>
        <a:xfrm>
          <a:off x="1113212" y="455753"/>
          <a:ext cx="976614" cy="976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FCC Data</a:t>
          </a:r>
          <a:endParaRPr lang="en-US" sz="1200" kern="1200" dirty="0"/>
        </a:p>
      </dsp:txBody>
      <dsp:txXfrm>
        <a:off x="1113212" y="455753"/>
        <a:ext cx="976614" cy="976614"/>
      </dsp:txXfrm>
    </dsp:sp>
    <dsp:sp modelId="{BF139B0C-BB89-4DDD-BD9B-67A4880EFF11}">
      <dsp:nvSpPr>
        <dsp:cNvPr id="0" name=""/>
        <dsp:cNvSpPr/>
      </dsp:nvSpPr>
      <dsp:spPr>
        <a:xfrm>
          <a:off x="2111529" y="219629"/>
          <a:ext cx="976614" cy="976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Census Bureau Statistics</a:t>
          </a:r>
          <a:endParaRPr lang="en-US" sz="1200" kern="1200" dirty="0"/>
        </a:p>
      </dsp:txBody>
      <dsp:txXfrm>
        <a:off x="2111529" y="219629"/>
        <a:ext cx="976614" cy="976614"/>
      </dsp:txXfrm>
    </dsp:sp>
    <dsp:sp modelId="{1DC9016C-BE69-4F72-8579-D3BC6CA2BFCF}">
      <dsp:nvSpPr>
        <dsp:cNvPr id="0" name=""/>
        <dsp:cNvSpPr/>
      </dsp:nvSpPr>
      <dsp:spPr>
        <a:xfrm>
          <a:off x="679161" y="21702"/>
          <a:ext cx="3038357" cy="2430685"/>
        </a:xfrm>
        <a:prstGeom prst="funnel">
          <a:avLst/>
        </a:prstGeom>
        <a:solidFill>
          <a:schemeClr val="lt1">
            <a:hueOff val="0"/>
            <a:satOff val="0"/>
            <a:lumOff val="0"/>
            <a:alpha val="3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62AA00-5DC5-4EF1-8AF6-E283902C94A0}">
      <dsp:nvSpPr>
        <dsp:cNvPr id="0" name=""/>
        <dsp:cNvSpPr/>
      </dsp:nvSpPr>
      <dsp:spPr>
        <a:xfrm rot="5400000">
          <a:off x="4241864" y="-1585872"/>
          <a:ext cx="1047750" cy="44854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200 mile distribution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25 miles of fiber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Data center</a:t>
          </a:r>
          <a:endParaRPr lang="en-US" sz="1900" kern="1200" dirty="0"/>
        </a:p>
      </dsp:txBody>
      <dsp:txXfrm rot="5400000">
        <a:off x="4241864" y="-1585872"/>
        <a:ext cx="1047750" cy="4485401"/>
      </dsp:txXfrm>
    </dsp:sp>
    <dsp:sp modelId="{2842EE9E-A276-4BB9-B92B-115787FCE715}">
      <dsp:nvSpPr>
        <dsp:cNvPr id="0" name=""/>
        <dsp:cNvSpPr/>
      </dsp:nvSpPr>
      <dsp:spPr>
        <a:xfrm>
          <a:off x="0" y="1984"/>
          <a:ext cx="2523038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Salem Electric Department</a:t>
          </a:r>
          <a:endParaRPr lang="en-US" sz="2700" kern="1200" dirty="0"/>
        </a:p>
      </dsp:txBody>
      <dsp:txXfrm>
        <a:off x="0" y="1984"/>
        <a:ext cx="2523038" cy="1309687"/>
      </dsp:txXfrm>
    </dsp:sp>
    <dsp:sp modelId="{746192BA-9835-4BBF-8F5B-D6CCC43DC6DF}">
      <dsp:nvSpPr>
        <dsp:cNvPr id="0" name=""/>
        <dsp:cNvSpPr/>
      </dsp:nvSpPr>
      <dsp:spPr>
        <a:xfrm rot="5400000">
          <a:off x="4241864" y="-210700"/>
          <a:ext cx="1047750" cy="4485401"/>
        </a:xfrm>
        <a:prstGeom prst="round2SameRect">
          <a:avLst/>
        </a:prstGeom>
        <a:solidFill>
          <a:srgbClr val="E28700">
            <a:alpha val="26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2,000 miles of  trenches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Regular program of new construction</a:t>
          </a:r>
          <a:endParaRPr lang="en-US" sz="1900" kern="1200" dirty="0"/>
        </a:p>
      </dsp:txBody>
      <dsp:txXfrm rot="5400000">
        <a:off x="4241864" y="-210700"/>
        <a:ext cx="1047750" cy="4485401"/>
      </dsp:txXfrm>
    </dsp:sp>
    <dsp:sp modelId="{B680A667-BACE-423D-AED2-453350DE17D0}">
      <dsp:nvSpPr>
        <dsp:cNvPr id="0" name=""/>
        <dsp:cNvSpPr/>
      </dsp:nvSpPr>
      <dsp:spPr>
        <a:xfrm>
          <a:off x="0" y="1377156"/>
          <a:ext cx="2523038" cy="1309687"/>
        </a:xfrm>
        <a:prstGeom prst="roundRect">
          <a:avLst/>
        </a:prstGeom>
        <a:solidFill>
          <a:srgbClr val="E287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Western VA Water Authority</a:t>
          </a:r>
          <a:endParaRPr lang="en-US" sz="2700" kern="1200" dirty="0"/>
        </a:p>
      </dsp:txBody>
      <dsp:txXfrm>
        <a:off x="0" y="1377156"/>
        <a:ext cx="2523038" cy="1309687"/>
      </dsp:txXfrm>
    </dsp:sp>
    <dsp:sp modelId="{0A7527F7-BEDF-447F-BBEE-8A01AF0F1368}">
      <dsp:nvSpPr>
        <dsp:cNvPr id="0" name=""/>
        <dsp:cNvSpPr/>
      </dsp:nvSpPr>
      <dsp:spPr>
        <a:xfrm rot="5400000">
          <a:off x="4241864" y="1164471"/>
          <a:ext cx="1047750" cy="4485401"/>
        </a:xfrm>
        <a:prstGeom prst="round2SameRect">
          <a:avLst/>
        </a:prstGeom>
        <a:solidFill>
          <a:srgbClr val="BB0C2B">
            <a:alpha val="25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Easements and ROW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New projects</a:t>
          </a:r>
          <a:endParaRPr lang="en-US" sz="1900" kern="1200" dirty="0"/>
        </a:p>
      </dsp:txBody>
      <dsp:txXfrm rot="5400000">
        <a:off x="4241864" y="1164471"/>
        <a:ext cx="1047750" cy="4485401"/>
      </dsp:txXfrm>
    </dsp:sp>
    <dsp:sp modelId="{34B3623E-2006-4C35-B672-DA31E918E40F}">
      <dsp:nvSpPr>
        <dsp:cNvPr id="0" name=""/>
        <dsp:cNvSpPr/>
      </dsp:nvSpPr>
      <dsp:spPr>
        <a:xfrm>
          <a:off x="0" y="2752328"/>
          <a:ext cx="2523038" cy="1309687"/>
        </a:xfrm>
        <a:prstGeom prst="roundRect">
          <a:avLst/>
        </a:prstGeom>
        <a:solidFill>
          <a:srgbClr val="BB0C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City and County ROW </a:t>
          </a:r>
          <a:endParaRPr lang="en-US" sz="2700" kern="1200" dirty="0"/>
        </a:p>
      </dsp:txBody>
      <dsp:txXfrm>
        <a:off x="0" y="2752328"/>
        <a:ext cx="2523038" cy="13096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7993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5625"/>
            <a:ext cx="5159375" cy="414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185" tIns="46266" rIns="94185" bIns="46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3488" y="695325"/>
            <a:ext cx="4576762" cy="343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183989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1900" y="695325"/>
            <a:ext cx="4576763" cy="3432175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4367213"/>
            <a:ext cx="5159375" cy="4138612"/>
          </a:xfrm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ceholder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695325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4365625"/>
            <a:ext cx="5159375" cy="4140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185" tIns="46266" rIns="94185" bIns="46266">
            <a:prstTxWarp prst="textNoShape">
              <a:avLst/>
            </a:prstTxWarp>
          </a:bodyPr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7143-C887-443C-8172-FA91A6BB9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E6AF-4E86-4412-8148-C1DFACEC9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201613"/>
            <a:ext cx="2078037" cy="5957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0088" y="201613"/>
            <a:ext cx="6086475" cy="5957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9BDF5-ADEB-4867-A960-11FA99C45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201613"/>
            <a:ext cx="6718300" cy="69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00088" y="1273175"/>
            <a:ext cx="3868737" cy="4886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273175"/>
            <a:ext cx="3868738" cy="4886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D3C7B-5FB4-4449-81A2-A6C42DD19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6949-8536-4A92-82F0-0F42B7E6E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DD470-78BF-4FB5-9CC0-22782FFC8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088" y="1273175"/>
            <a:ext cx="3868737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273175"/>
            <a:ext cx="3868738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51002-2FDF-49BB-8E87-CD74DECF3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6705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CB5A-A3DB-4C88-80E2-C77B7ED26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201613"/>
            <a:ext cx="5321300" cy="69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20C5-F9EA-42FA-85D2-6326C5A58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66C5-416C-4145-AF79-A3E6CC063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8BB11-4CC1-4E2D-B774-0DC8036CC0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36B2-C288-414E-8AB7-E46302E0F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1273175"/>
            <a:ext cx="7889875" cy="4886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87563" y="1588"/>
            <a:ext cx="7043737" cy="9937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350" y="995363"/>
            <a:ext cx="912495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087563" y="-9525"/>
            <a:ext cx="0" cy="1004888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7823200" y="811213"/>
            <a:ext cx="1338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700" dirty="0">
                <a:latin typeface="Arial Narrow" pitchFamily="34" charset="0"/>
                <a:ea typeface="+mn-ea"/>
                <a:cs typeface="+mn-cs"/>
              </a:rPr>
              <a:t>© All Rights Reserved </a:t>
            </a:r>
            <a:r>
              <a:rPr lang="en-US" sz="700" dirty="0" smtClean="0">
                <a:latin typeface="Arial Narrow" pitchFamily="34" charset="0"/>
                <a:ea typeface="+mn-ea"/>
                <a:cs typeface="+mn-cs"/>
              </a:rPr>
              <a:t>2014</a:t>
            </a:r>
            <a:endParaRPr lang="en-US" sz="700" dirty="0">
              <a:latin typeface="Arial Narrow" pitchFamily="34" charset="0"/>
              <a:ea typeface="+mn-ea"/>
              <a:cs typeface="+mn-cs"/>
            </a:endParaRPr>
          </a:p>
          <a:p>
            <a:pPr algn="r" eaLnBrk="0" hangingPunct="0">
              <a:defRPr/>
            </a:pPr>
            <a:endParaRPr lang="en-US" sz="7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201613"/>
            <a:ext cx="6192688" cy="690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FD6614-3818-49E3-8712-3D40CB211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3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125" y="249238"/>
            <a:ext cx="1981200" cy="55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ts val="600"/>
        </a:spcBef>
        <a:spcAft>
          <a:spcPts val="600"/>
        </a:spcAft>
        <a:buSzPct val="80000"/>
        <a:buFont typeface="Monotype Sorts" pitchFamily="84" charset="2"/>
        <a:buChar char="u"/>
        <a:defRPr sz="24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8925" algn="l" rtl="0" eaLnBrk="0" fontAlgn="base" hangingPunct="0">
        <a:spcBef>
          <a:spcPct val="0"/>
        </a:spcBef>
        <a:spcAft>
          <a:spcPts val="300"/>
        </a:spcAft>
        <a:buSzPct val="70000"/>
        <a:buFont typeface="Wingdings" pitchFamily="84" charset="2"/>
        <a:buChar char="§"/>
        <a:defRPr sz="2000">
          <a:solidFill>
            <a:schemeClr val="tx1"/>
          </a:solidFill>
          <a:latin typeface="+mn-lt"/>
          <a:ea typeface="ＭＳ Ｐゴシック" pitchFamily="84" charset="-128"/>
        </a:defRPr>
      </a:lvl2pPr>
      <a:lvl3pPr marL="1138238" indent="-228600" algn="l" rtl="0" eaLnBrk="0" fontAlgn="base" hangingPunct="0">
        <a:spcBef>
          <a:spcPts val="300"/>
        </a:spcBef>
        <a:spcAft>
          <a:spcPts val="300"/>
        </a:spcAft>
        <a:buChar char="•"/>
        <a:defRPr>
          <a:solidFill>
            <a:schemeClr val="tx1"/>
          </a:solidFill>
          <a:latin typeface="+mn-lt"/>
          <a:ea typeface="ＭＳ Ｐゴシック" pitchFamily="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pitchFamily="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pitchFamily="8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12" Type="http://schemas.openxmlformats.org/officeDocument/2006/relationships/image" Target="../media/image1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tiff"/><Relationship Id="rId11" Type="http://schemas.openxmlformats.org/officeDocument/2006/relationships/image" Target="../media/image10.png"/><Relationship Id="rId5" Type="http://schemas.openxmlformats.org/officeDocument/2006/relationships/image" Target="../media/image4.tiff"/><Relationship Id="rId10" Type="http://schemas.openxmlformats.org/officeDocument/2006/relationships/image" Target="../media/image9.png"/><Relationship Id="rId4" Type="http://schemas.openxmlformats.org/officeDocument/2006/relationships/image" Target="../media/image3.tif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3429000"/>
            <a:ext cx="9147175" cy="3429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400CE8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="1" dirty="0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175" y="4725144"/>
            <a:ext cx="9140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latin typeface="Arial" pitchFamily="84" charset="0"/>
              </a:rPr>
              <a:t>April 18, 2014</a:t>
            </a:r>
            <a:endParaRPr lang="en-US" sz="2000" b="1" dirty="0">
              <a:latin typeface="Arial" pitchFamily="84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="1" dirty="0"/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861048"/>
            <a:ext cx="2592288" cy="727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0" y="126876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smtClean="0"/>
              <a:t>Roanoke Valley Broadband Authority</a:t>
            </a:r>
          </a:p>
          <a:p>
            <a:pPr algn="ctr" eaLnBrk="0" hangingPunct="0"/>
            <a:endParaRPr lang="en-US" b="1" dirty="0"/>
          </a:p>
          <a:p>
            <a:pPr algn="ctr" eaLnBrk="0" hangingPunct="0"/>
            <a:r>
              <a:rPr lang="en-US" sz="2000" b="1" dirty="0" smtClean="0"/>
              <a:t>Business Plan and Startup Support</a:t>
            </a:r>
          </a:p>
          <a:p>
            <a:pPr algn="ctr" eaLnBrk="0" hangingPunct="0"/>
            <a:endParaRPr lang="en-US" sz="2000" b="1" dirty="0" smtClean="0"/>
          </a:p>
          <a:p>
            <a:pPr algn="ctr" eaLnBrk="0" hangingPunct="0"/>
            <a:r>
              <a:rPr lang="en-US" sz="2000" b="1" dirty="0" smtClean="0"/>
              <a:t>Phase I Report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6612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© Copyright 2014.  This PowerPoint is incomplete without the accompanying presentation and management discussion.  It may not be copied or stored without  permission of the Roanoke Valley Broadband Authority</a:t>
            </a:r>
            <a:endParaRPr lang="en-US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>
          <a:xfrm>
            <a:off x="2339752" y="201613"/>
            <a:ext cx="6192688" cy="690562"/>
          </a:xfrm>
        </p:spPr>
        <p:txBody>
          <a:bodyPr/>
          <a:lstStyle/>
          <a:p>
            <a:pPr eaLnBrk="1" hangingPunct="1"/>
            <a:r>
              <a:rPr lang="en-US" dirty="0" smtClean="0"/>
              <a:t>Requirements of Stakeholders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C2D9380C-38FA-4F5E-B10F-636E4D51E183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10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39552" y="1124745"/>
            <a:ext cx="4896544" cy="1656184"/>
          </a:xfrm>
          <a:prstGeom prst="rightArrow">
            <a:avLst/>
          </a:prstGeom>
          <a:gradFill flip="none" rotWithShape="1">
            <a:gsLst>
              <a:gs pos="0">
                <a:srgbClr val="FBEAC7">
                  <a:alpha val="59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127000" dist="228600" dir="7620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>
                <a:lumMod val="50000"/>
                <a:lumOff val="50000"/>
              </a:schemeClr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Economic Development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539552" y="2996952"/>
            <a:ext cx="4896544" cy="1728192"/>
          </a:xfrm>
          <a:prstGeom prst="rightArrow">
            <a:avLst/>
          </a:prstGeom>
          <a:gradFill flip="none" rotWithShape="1">
            <a:gsLst>
              <a:gs pos="0">
                <a:srgbClr val="FBEAC7">
                  <a:alpha val="59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127000" dist="228600" dir="7620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>
                <a:lumMod val="50000"/>
                <a:lumOff val="50000"/>
              </a:schemeClr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Sustainability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539552" y="4941168"/>
            <a:ext cx="4896544" cy="1728192"/>
          </a:xfrm>
          <a:prstGeom prst="rightArrow">
            <a:avLst/>
          </a:prstGeom>
          <a:gradFill flip="none" rotWithShape="1">
            <a:gsLst>
              <a:gs pos="0">
                <a:srgbClr val="FBEAC7">
                  <a:alpha val="59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127000" dist="228600" dir="7620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>
                <a:lumMod val="50000"/>
                <a:lumOff val="50000"/>
              </a:schemeClr>
            </a:extrusion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Expand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Coverage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580112" y="1340768"/>
            <a:ext cx="0" cy="4896544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eft Arrow 12"/>
          <p:cNvSpPr/>
          <p:nvPr/>
        </p:nvSpPr>
        <p:spPr bwMode="auto">
          <a:xfrm>
            <a:off x="5724128" y="1340768"/>
            <a:ext cx="3240360" cy="511256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60400" dist="50800" dir="189000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Capital Constraint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</a:b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&lt;$10 million, </a:t>
            </a:r>
            <a:b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</a:b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probably $4-$6 mm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1DAD6-C70D-4248-9B6B-04C84FBB530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Competitive Advantages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5A60C3DA-A3B2-4EE2-824B-28B2A29B2105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11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597248"/>
          <a:ext cx="70084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42EE9E-A276-4BB9-B92B-115787FCE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842EE9E-A276-4BB9-B92B-115787FCE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62AA00-5DC5-4EF1-8AF6-E283902C9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662AA00-5DC5-4EF1-8AF6-E283902C9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80A667-BACE-423D-AED2-453350DE1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680A667-BACE-423D-AED2-453350DE1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6192BA-9835-4BBF-8F5B-D6CCC43D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746192BA-9835-4BBF-8F5B-D6CCC43DC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B3623E-2006-4C35-B672-DA31E918E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34B3623E-2006-4C35-B672-DA31E918E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7527F7-BEDF-447F-BBEE-8A01AF0F1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0A7527F7-BEDF-447F-BBEE-8A01AF0F1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713" y="6578556"/>
            <a:ext cx="1487843" cy="215944"/>
          </a:xfrm>
        </p:spPr>
        <p:txBody>
          <a:bodyPr/>
          <a:lstStyle/>
          <a:p>
            <a:pPr>
              <a:defRPr/>
            </a:pPr>
            <a:fld id="{43679270-5336-4AA7-B73D-A6F31B1BB36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98700" y="370311"/>
            <a:ext cx="5108260" cy="521864"/>
          </a:xfrm>
        </p:spPr>
        <p:txBody>
          <a:bodyPr/>
          <a:lstStyle/>
          <a:p>
            <a:pPr eaLnBrk="1" hangingPunct="1"/>
            <a:r>
              <a:rPr lang="en-US" dirty="0" smtClean="0"/>
              <a:t>SWOT Analysis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78556"/>
            <a:ext cx="1487843" cy="2159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63809231-456F-4D1D-8F1C-335B62B80E9B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12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746921" y="3933056"/>
            <a:ext cx="2880320" cy="2418571"/>
          </a:xfrm>
          <a:prstGeom prst="rect">
            <a:avLst/>
          </a:prstGeom>
          <a:solidFill>
            <a:srgbClr val="CCFFCC"/>
          </a:solidFill>
          <a:ln w="28575">
            <a:solidFill>
              <a:srgbClr val="C0C0C0">
                <a:alpha val="85097"/>
              </a:srgbClr>
            </a:solidFill>
            <a:miter lim="800000"/>
            <a:headEnd/>
            <a:tailEnd/>
          </a:ln>
        </p:spPr>
        <p:txBody>
          <a:bodyPr wrap="none" anchor="t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84" charset="0"/>
              </a:rPr>
              <a:t>Weaknesses</a:t>
            </a:r>
          </a:p>
          <a:p>
            <a:pPr algn="ctr"/>
            <a:endParaRPr lang="en-US" sz="800" b="1" dirty="0" smtClean="0">
              <a:latin typeface="Arial" pitchFamily="8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Capital Constraints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Needs of Major Users</a:t>
            </a:r>
            <a:br>
              <a:rPr lang="en-US" sz="2000" dirty="0" smtClean="0">
                <a:latin typeface="Arial" pitchFamily="84" charset="0"/>
              </a:rPr>
            </a:br>
            <a:r>
              <a:rPr lang="en-US" sz="2000" dirty="0" smtClean="0">
                <a:latin typeface="Arial" pitchFamily="84" charset="0"/>
              </a:rPr>
              <a:t>  being served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Unserved Markets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Inexperience</a:t>
            </a:r>
          </a:p>
          <a:p>
            <a:pPr algn="ctr"/>
            <a:endParaRPr lang="en-US" sz="2000" dirty="0" smtClean="0">
              <a:latin typeface="Arial" pitchFamily="8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716016" y="3933056"/>
            <a:ext cx="2880320" cy="2418571"/>
          </a:xfrm>
          <a:prstGeom prst="rect">
            <a:avLst/>
          </a:prstGeom>
          <a:solidFill>
            <a:srgbClr val="C0C0C0"/>
          </a:solidFill>
          <a:ln w="28575">
            <a:solidFill>
              <a:srgbClr val="C0C0C0">
                <a:alpha val="85097"/>
              </a:srgbClr>
            </a:solidFill>
            <a:miter lim="800000"/>
            <a:headEnd/>
            <a:tailEnd/>
          </a:ln>
        </p:spPr>
        <p:txBody>
          <a:bodyPr wrap="none" anchor="t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84" charset="0"/>
              </a:rPr>
              <a:t>Threats</a:t>
            </a:r>
          </a:p>
          <a:p>
            <a:pPr algn="ctr"/>
            <a:endParaRPr lang="en-US" sz="800" b="1" dirty="0" smtClean="0">
              <a:latin typeface="Arial" pitchFamily="8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Incumbents?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Community </a:t>
            </a:r>
            <a:br>
              <a:rPr lang="en-US" sz="2000" dirty="0" smtClean="0">
                <a:latin typeface="Arial" pitchFamily="84" charset="0"/>
              </a:rPr>
            </a:br>
            <a:r>
              <a:rPr lang="en-US" sz="2000" dirty="0" smtClean="0">
                <a:latin typeface="Arial" pitchFamily="84" charset="0"/>
              </a:rPr>
              <a:t>  Expectations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Market Changes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Emerging Technology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" pitchFamily="8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Arial" pitchFamily="84" charset="0"/>
            </a:endParaRPr>
          </a:p>
          <a:p>
            <a:pPr algn="ctr"/>
            <a:endParaRPr lang="en-US" b="1" dirty="0" smtClean="0">
              <a:latin typeface="Arial" pitchFamily="84" charset="0"/>
            </a:endParaRPr>
          </a:p>
          <a:p>
            <a:pPr algn="ctr"/>
            <a:endParaRPr lang="en-US" sz="2000" dirty="0" smtClean="0">
              <a:latin typeface="Arial" pitchFamily="84" charset="0"/>
            </a:endParaRPr>
          </a:p>
          <a:p>
            <a:pPr algn="ctr"/>
            <a:endParaRPr lang="en-US" sz="2000" dirty="0" smtClean="0">
              <a:latin typeface="Arial" pitchFamily="84" charset="0"/>
            </a:endParaRPr>
          </a:p>
          <a:p>
            <a:pPr algn="ctr"/>
            <a:endParaRPr lang="en-US" sz="2000" dirty="0">
              <a:latin typeface="Arial" pitchFamily="8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16016" y="1412776"/>
            <a:ext cx="2880320" cy="2418571"/>
          </a:xfrm>
          <a:prstGeom prst="rect">
            <a:avLst/>
          </a:prstGeom>
          <a:solidFill>
            <a:srgbClr val="C0C0C0"/>
          </a:solidFill>
          <a:ln w="28575">
            <a:solidFill>
              <a:srgbClr val="C0C0C0">
                <a:alpha val="85097"/>
              </a:srgbClr>
            </a:solidFill>
            <a:miter lim="800000"/>
            <a:headEnd/>
            <a:tailEnd/>
          </a:ln>
        </p:spPr>
        <p:txBody>
          <a:bodyPr wrap="none" anchor="t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84" charset="0"/>
              </a:rPr>
              <a:t>Opportunities</a:t>
            </a:r>
          </a:p>
          <a:p>
            <a:pPr algn="ctr"/>
            <a:endParaRPr lang="en-US" sz="800" b="1" dirty="0" smtClean="0">
              <a:latin typeface="Arial" pitchFamily="8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Growing Markets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Additional Stimuli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Receptive Markets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Collaboration w/ other</a:t>
            </a:r>
            <a:br>
              <a:rPr lang="en-US" sz="2000" dirty="0" smtClean="0">
                <a:latin typeface="Arial" pitchFamily="84" charset="0"/>
              </a:rPr>
            </a:br>
            <a:r>
              <a:rPr lang="en-US" sz="2000" dirty="0" smtClean="0">
                <a:latin typeface="Arial" pitchFamily="84" charset="0"/>
              </a:rPr>
              <a:t>  Regional Initiatives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63688" y="1412776"/>
            <a:ext cx="2880320" cy="2418571"/>
          </a:xfrm>
          <a:prstGeom prst="rect">
            <a:avLst/>
          </a:prstGeom>
          <a:solidFill>
            <a:srgbClr val="CCFFCC"/>
          </a:solidFill>
          <a:ln w="28575">
            <a:solidFill>
              <a:srgbClr val="C0C0C0">
                <a:alpha val="85097"/>
              </a:srgbClr>
            </a:solidFill>
            <a:miter lim="800000"/>
            <a:headEnd/>
            <a:tailEnd/>
          </a:ln>
        </p:spPr>
        <p:txBody>
          <a:bodyPr wrap="none" anchor="t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Arial" pitchFamily="84" charset="0"/>
              </a:rPr>
              <a:t>Strengths</a:t>
            </a:r>
          </a:p>
          <a:p>
            <a:pPr algn="ctr"/>
            <a:endParaRPr lang="en-US" sz="800" b="1" dirty="0" smtClean="0">
              <a:latin typeface="Arial" pitchFamily="8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Shared Understanding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Existing Assets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Capabilities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Massive ROW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Demographics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84" charset="0"/>
              </a:rPr>
              <a:t>Market Acceptance</a:t>
            </a:r>
          </a:p>
          <a:p>
            <a:pPr algn="ctr"/>
            <a:endParaRPr lang="en-US" sz="2000" dirty="0" smtClean="0">
              <a:latin typeface="Arial" pitchFamily="84" charset="0"/>
            </a:endParaRPr>
          </a:p>
          <a:p>
            <a:pPr algn="ctr"/>
            <a:endParaRPr lang="en-US" sz="2000" dirty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/ Return </a:t>
            </a:r>
            <a:r>
              <a:rPr lang="en-US" dirty="0" smtClean="0"/>
              <a:t>Profile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14258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EA4C2CC6-CB63-47EA-B19D-CA510F827EB5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13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grpSp>
        <p:nvGrpSpPr>
          <p:cNvPr id="43039" name="Group 31"/>
          <p:cNvGrpSpPr>
            <a:grpSpLocks/>
          </p:cNvGrpSpPr>
          <p:nvPr/>
        </p:nvGrpSpPr>
        <p:grpSpPr bwMode="auto">
          <a:xfrm>
            <a:off x="469900" y="1628800"/>
            <a:ext cx="8369300" cy="4186238"/>
            <a:chOff x="166" y="1702"/>
            <a:chExt cx="5272" cy="2637"/>
          </a:xfrm>
        </p:grpSpPr>
        <p:sp>
          <p:nvSpPr>
            <p:cNvPr id="43033" name="Rectangle 50"/>
            <p:cNvSpPr>
              <a:spLocks noChangeArrowheads="1"/>
            </p:cNvSpPr>
            <p:nvPr/>
          </p:nvSpPr>
          <p:spPr bwMode="auto">
            <a:xfrm rot="-2400000">
              <a:off x="960" y="2352"/>
              <a:ext cx="121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1" i="1" dirty="0">
                  <a:latin typeface="Arial" pitchFamily="84" charset="0"/>
                </a:rPr>
                <a:t>products/services</a:t>
              </a:r>
            </a:p>
          </p:txBody>
        </p:sp>
        <p:sp>
          <p:nvSpPr>
            <p:cNvPr id="43014" name="Freeform 28"/>
            <p:cNvSpPr>
              <a:spLocks/>
            </p:cNvSpPr>
            <p:nvPr/>
          </p:nvSpPr>
          <p:spPr bwMode="auto">
            <a:xfrm>
              <a:off x="773" y="1702"/>
              <a:ext cx="3721" cy="2351"/>
            </a:xfrm>
            <a:custGeom>
              <a:avLst/>
              <a:gdLst>
                <a:gd name="T0" fmla="*/ 0 w 3829"/>
                <a:gd name="T1" fmla="*/ 0 h 2797"/>
                <a:gd name="T2" fmla="*/ 0 w 3829"/>
                <a:gd name="T3" fmla="*/ 1395 h 2797"/>
                <a:gd name="T4" fmla="*/ 3414 w 3829"/>
                <a:gd name="T5" fmla="*/ 1395 h 2797"/>
                <a:gd name="T6" fmla="*/ 0 60000 65536"/>
                <a:gd name="T7" fmla="*/ 0 60000 65536"/>
                <a:gd name="T8" fmla="*/ 0 60000 65536"/>
                <a:gd name="T9" fmla="*/ 0 w 3829"/>
                <a:gd name="T10" fmla="*/ 0 h 2797"/>
                <a:gd name="T11" fmla="*/ 3829 w 3829"/>
                <a:gd name="T12" fmla="*/ 2797 h 2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29" h="2797">
                  <a:moveTo>
                    <a:pt x="0" y="0"/>
                  </a:moveTo>
                  <a:lnTo>
                    <a:pt x="0" y="2796"/>
                  </a:lnTo>
                  <a:lnTo>
                    <a:pt x="3828" y="27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15" name="Rectangle 29"/>
            <p:cNvSpPr>
              <a:spLocks noChangeArrowheads="1"/>
            </p:cNvSpPr>
            <p:nvPr/>
          </p:nvSpPr>
          <p:spPr bwMode="auto">
            <a:xfrm>
              <a:off x="166" y="2496"/>
              <a:ext cx="6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Arial" pitchFamily="84" charset="0"/>
                </a:rPr>
                <a:t>Return</a:t>
              </a:r>
            </a:p>
          </p:txBody>
        </p:sp>
        <p:sp>
          <p:nvSpPr>
            <p:cNvPr id="43016" name="Rectangle 30"/>
            <p:cNvSpPr>
              <a:spLocks noChangeArrowheads="1"/>
            </p:cNvSpPr>
            <p:nvPr/>
          </p:nvSpPr>
          <p:spPr bwMode="auto">
            <a:xfrm>
              <a:off x="1963" y="4091"/>
              <a:ext cx="118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Arial" pitchFamily="84" charset="0"/>
                  <a:ea typeface="Helvetica" pitchFamily="84" charset="0"/>
                  <a:cs typeface="Helvetica" pitchFamily="84" charset="0"/>
                </a:rPr>
                <a:t>Cost and Risk</a:t>
              </a:r>
            </a:p>
          </p:txBody>
        </p:sp>
        <p:sp>
          <p:nvSpPr>
            <p:cNvPr id="43017" name="Line 31"/>
            <p:cNvSpPr>
              <a:spLocks noChangeShapeType="1"/>
            </p:cNvSpPr>
            <p:nvPr/>
          </p:nvSpPr>
          <p:spPr bwMode="auto">
            <a:xfrm flipV="1">
              <a:off x="1418" y="2173"/>
              <a:ext cx="2803" cy="16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18" name="Arc 32"/>
            <p:cNvSpPr>
              <a:spLocks/>
            </p:cNvSpPr>
            <p:nvPr/>
          </p:nvSpPr>
          <p:spPr bwMode="auto">
            <a:xfrm rot="10800000">
              <a:off x="1414" y="2862"/>
              <a:ext cx="1641" cy="934"/>
            </a:xfrm>
            <a:custGeom>
              <a:avLst/>
              <a:gdLst>
                <a:gd name="T0" fmla="*/ 87 w 21600"/>
                <a:gd name="T1" fmla="*/ 0 h 21600"/>
                <a:gd name="T2" fmla="*/ 0 w 21600"/>
                <a:gd name="T3" fmla="*/ 5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grpSp>
          <p:nvGrpSpPr>
            <p:cNvPr id="43019" name="Group 33"/>
            <p:cNvGrpSpPr>
              <a:grpSpLocks/>
            </p:cNvGrpSpPr>
            <p:nvPr/>
          </p:nvGrpSpPr>
          <p:grpSpPr bwMode="auto">
            <a:xfrm>
              <a:off x="3069" y="2364"/>
              <a:ext cx="1310" cy="497"/>
              <a:chOff x="3119" y="1925"/>
              <a:chExt cx="1347" cy="592"/>
            </a:xfrm>
          </p:grpSpPr>
          <p:sp>
            <p:nvSpPr>
              <p:cNvPr id="43037" name="Arc 34"/>
              <p:cNvSpPr>
                <a:spLocks/>
              </p:cNvSpPr>
              <p:nvPr/>
            </p:nvSpPr>
            <p:spPr bwMode="auto">
              <a:xfrm rot="-5400000">
                <a:off x="3443" y="1633"/>
                <a:ext cx="560" cy="12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b="1" dirty="0">
                  <a:latin typeface="Arial" pitchFamily="84" charset="0"/>
                </a:endParaRPr>
              </a:p>
            </p:txBody>
          </p:sp>
          <p:sp>
            <p:nvSpPr>
              <p:cNvPr id="43038" name="Rectangle 35"/>
              <p:cNvSpPr>
                <a:spLocks noChangeArrowheads="1"/>
              </p:cNvSpPr>
              <p:nvPr/>
            </p:nvSpPr>
            <p:spPr bwMode="auto">
              <a:xfrm>
                <a:off x="4138" y="1925"/>
                <a:ext cx="328" cy="1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b="1" dirty="0">
                  <a:latin typeface="Arial" pitchFamily="84" charset="0"/>
                </a:endParaRPr>
              </a:p>
            </p:txBody>
          </p:sp>
        </p:grpSp>
        <p:sp>
          <p:nvSpPr>
            <p:cNvPr id="43020" name="Rectangle 36"/>
            <p:cNvSpPr>
              <a:spLocks noChangeArrowheads="1"/>
            </p:cNvSpPr>
            <p:nvPr/>
          </p:nvSpPr>
          <p:spPr bwMode="auto">
            <a:xfrm>
              <a:off x="3431" y="2822"/>
              <a:ext cx="10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b="1" dirty="0">
                  <a:latin typeface="Arial" pitchFamily="84" charset="0"/>
                </a:rPr>
                <a:t>Switched Services</a:t>
              </a:r>
            </a:p>
          </p:txBody>
        </p:sp>
        <p:sp>
          <p:nvSpPr>
            <p:cNvPr id="43021" name="Oval 37"/>
            <p:cNvSpPr>
              <a:spLocks noChangeArrowheads="1"/>
            </p:cNvSpPr>
            <p:nvPr/>
          </p:nvSpPr>
          <p:spPr bwMode="auto">
            <a:xfrm>
              <a:off x="1459" y="3450"/>
              <a:ext cx="86" cy="7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22" name="Oval 38"/>
            <p:cNvSpPr>
              <a:spLocks noChangeArrowheads="1"/>
            </p:cNvSpPr>
            <p:nvPr/>
          </p:nvSpPr>
          <p:spPr bwMode="auto">
            <a:xfrm>
              <a:off x="1646" y="3239"/>
              <a:ext cx="85" cy="7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23" name="Oval 39"/>
            <p:cNvSpPr>
              <a:spLocks noChangeArrowheads="1"/>
            </p:cNvSpPr>
            <p:nvPr/>
          </p:nvSpPr>
          <p:spPr bwMode="auto">
            <a:xfrm>
              <a:off x="1949" y="3042"/>
              <a:ext cx="85" cy="7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24" name="Oval 40"/>
            <p:cNvSpPr>
              <a:spLocks noChangeArrowheads="1"/>
            </p:cNvSpPr>
            <p:nvPr/>
          </p:nvSpPr>
          <p:spPr bwMode="auto">
            <a:xfrm>
              <a:off x="2334" y="2906"/>
              <a:ext cx="85" cy="7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25" name="Rectangle 41"/>
            <p:cNvSpPr>
              <a:spLocks noChangeArrowheads="1"/>
            </p:cNvSpPr>
            <p:nvPr/>
          </p:nvSpPr>
          <p:spPr bwMode="auto">
            <a:xfrm>
              <a:off x="754" y="3402"/>
              <a:ext cx="754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b="1" dirty="0">
                  <a:latin typeface="Arial" pitchFamily="84" charset="0"/>
                </a:rPr>
                <a:t>Rights of Way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200" b="1" dirty="0">
                  <a:latin typeface="Arial" pitchFamily="84" charset="0"/>
                </a:rPr>
                <a:t>and Facilities</a:t>
              </a:r>
            </a:p>
          </p:txBody>
        </p:sp>
        <p:sp>
          <p:nvSpPr>
            <p:cNvPr id="43026" name="Rectangle 42"/>
            <p:cNvSpPr>
              <a:spLocks noChangeArrowheads="1"/>
            </p:cNvSpPr>
            <p:nvPr/>
          </p:nvSpPr>
          <p:spPr bwMode="auto">
            <a:xfrm>
              <a:off x="1033" y="3176"/>
              <a:ext cx="66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 b="1" dirty="0">
                  <a:latin typeface="Arial" pitchFamily="84" charset="0"/>
                </a:rPr>
                <a:t>Dark Fiber</a:t>
              </a:r>
            </a:p>
          </p:txBody>
        </p:sp>
        <p:sp>
          <p:nvSpPr>
            <p:cNvPr id="43028" name="Rectangle 44"/>
            <p:cNvSpPr>
              <a:spLocks noChangeArrowheads="1"/>
            </p:cNvSpPr>
            <p:nvPr/>
          </p:nvSpPr>
          <p:spPr bwMode="auto">
            <a:xfrm>
              <a:off x="1649" y="2736"/>
              <a:ext cx="84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 b="1" dirty="0">
                  <a:latin typeface="Arial" pitchFamily="84" charset="0"/>
                </a:rPr>
                <a:t>Point to Point</a:t>
              </a:r>
            </a:p>
          </p:txBody>
        </p:sp>
        <p:sp>
          <p:nvSpPr>
            <p:cNvPr id="22" name="Rectangle 46"/>
            <p:cNvSpPr>
              <a:spLocks noChangeArrowheads="1"/>
            </p:cNvSpPr>
            <p:nvPr/>
          </p:nvSpPr>
          <p:spPr bwMode="auto">
            <a:xfrm>
              <a:off x="4260" y="2201"/>
              <a:ext cx="1178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 b="1" i="1" dirty="0">
                  <a:solidFill>
                    <a:srgbClr val="0330D8"/>
                  </a:solidFill>
                  <a:latin typeface="Arial" pitchFamily="84" charset="0"/>
                </a:rPr>
                <a:t>Risk/Return Profile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 b="1" i="1" dirty="0">
                  <a:solidFill>
                    <a:srgbClr val="0330D8"/>
                  </a:solidFill>
                  <a:latin typeface="Arial" pitchFamily="84" charset="0"/>
                </a:rPr>
                <a:t>of Telecom industry</a:t>
              </a:r>
            </a:p>
          </p:txBody>
        </p:sp>
        <p:sp>
          <p:nvSpPr>
            <p:cNvPr id="23" name="Rectangle 47"/>
            <p:cNvSpPr>
              <a:spLocks noChangeArrowheads="1"/>
            </p:cNvSpPr>
            <p:nvPr/>
          </p:nvSpPr>
          <p:spPr bwMode="auto">
            <a:xfrm>
              <a:off x="2062" y="2287"/>
              <a:ext cx="1158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 b="1" i="1" dirty="0">
                  <a:solidFill>
                    <a:srgbClr val="0330D8"/>
                  </a:solidFill>
                  <a:latin typeface="Arial" pitchFamily="84" charset="0"/>
                </a:rPr>
                <a:t>Risk/Return Profile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 b="1" i="1" dirty="0" smtClean="0">
                  <a:solidFill>
                    <a:srgbClr val="0330D8"/>
                  </a:solidFill>
                  <a:latin typeface="Arial" pitchFamily="84" charset="0"/>
                </a:rPr>
                <a:t>of RVBBA entering </a:t>
              </a:r>
              <a:r>
                <a:rPr lang="en-US" sz="1400" b="1" i="1" dirty="0">
                  <a:solidFill>
                    <a:srgbClr val="0330D8"/>
                  </a:solidFill>
                  <a:latin typeface="Arial" pitchFamily="84" charset="0"/>
                </a:rPr>
                <a:t/>
              </a:r>
              <a:br>
                <a:rPr lang="en-US" sz="1400" b="1" i="1" dirty="0">
                  <a:solidFill>
                    <a:srgbClr val="0330D8"/>
                  </a:solidFill>
                  <a:latin typeface="Arial" pitchFamily="84" charset="0"/>
                </a:rPr>
              </a:br>
              <a:r>
                <a:rPr lang="en-US" sz="1400" b="1" i="1" dirty="0">
                  <a:solidFill>
                    <a:srgbClr val="0330D8"/>
                  </a:solidFill>
                  <a:latin typeface="Arial" pitchFamily="84" charset="0"/>
                </a:rPr>
                <a:t>Telecom industry</a:t>
              </a:r>
            </a:p>
          </p:txBody>
        </p:sp>
        <p:sp>
          <p:nvSpPr>
            <p:cNvPr id="43031" name="Line 48"/>
            <p:cNvSpPr>
              <a:spLocks noChangeShapeType="1"/>
            </p:cNvSpPr>
            <p:nvPr/>
          </p:nvSpPr>
          <p:spPr bwMode="auto">
            <a:xfrm>
              <a:off x="2643" y="2593"/>
              <a:ext cx="120" cy="2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32" name="Line 49"/>
            <p:cNvSpPr>
              <a:spLocks noChangeShapeType="1"/>
            </p:cNvSpPr>
            <p:nvPr/>
          </p:nvSpPr>
          <p:spPr bwMode="auto">
            <a:xfrm flipH="1">
              <a:off x="4081" y="2307"/>
              <a:ext cx="2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034" name="Oval 40"/>
            <p:cNvSpPr>
              <a:spLocks noChangeArrowheads="1"/>
            </p:cNvSpPr>
            <p:nvPr/>
          </p:nvSpPr>
          <p:spPr bwMode="auto">
            <a:xfrm>
              <a:off x="3378" y="2805"/>
              <a:ext cx="86" cy="7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35" name="Oval 40"/>
            <p:cNvSpPr>
              <a:spLocks noChangeArrowheads="1"/>
            </p:cNvSpPr>
            <p:nvPr/>
          </p:nvSpPr>
          <p:spPr bwMode="auto">
            <a:xfrm>
              <a:off x="4002" y="2613"/>
              <a:ext cx="86" cy="7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b="1" dirty="0">
                <a:latin typeface="Arial" pitchFamily="84" charset="0"/>
              </a:endParaRPr>
            </a:p>
          </p:txBody>
        </p:sp>
        <p:sp>
          <p:nvSpPr>
            <p:cNvPr id="43036" name="Rectangle 36"/>
            <p:cNvSpPr>
              <a:spLocks noChangeArrowheads="1"/>
            </p:cNvSpPr>
            <p:nvPr/>
          </p:nvSpPr>
          <p:spPr bwMode="auto">
            <a:xfrm>
              <a:off x="4089" y="2565"/>
              <a:ext cx="119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b="1" dirty="0">
                  <a:latin typeface="Arial" pitchFamily="84" charset="0"/>
                </a:rPr>
                <a:t>Hosted Applications</a:t>
              </a:r>
            </a:p>
          </p:txBody>
        </p:sp>
        <p:sp>
          <p:nvSpPr>
            <p:cNvPr id="43027" name="Rectangle 43"/>
            <p:cNvSpPr>
              <a:spLocks noChangeArrowheads="1"/>
            </p:cNvSpPr>
            <p:nvPr/>
          </p:nvSpPr>
          <p:spPr bwMode="auto">
            <a:xfrm>
              <a:off x="1449" y="2944"/>
              <a:ext cx="556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 b="1" dirty="0">
                  <a:latin typeface="Arial" pitchFamily="84" charset="0"/>
                </a:rPr>
                <a:t>Lit Fiber</a:t>
              </a:r>
            </a:p>
          </p:txBody>
        </p:sp>
      </p:grpSp>
      <p:sp>
        <p:nvSpPr>
          <p:cNvPr id="30" name="Oval 29"/>
          <p:cNvSpPr/>
          <p:nvPr/>
        </p:nvSpPr>
        <p:spPr bwMode="auto">
          <a:xfrm>
            <a:off x="2051720" y="3212976"/>
            <a:ext cx="2592288" cy="2232248"/>
          </a:xfrm>
          <a:prstGeom prst="ellipse">
            <a:avLst/>
          </a:prstGeom>
          <a:solidFill>
            <a:srgbClr val="FFFF99">
              <a:alpha val="44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" name="Cloud Callout 31"/>
          <p:cNvSpPr/>
          <p:nvPr/>
        </p:nvSpPr>
        <p:spPr bwMode="auto">
          <a:xfrm>
            <a:off x="3995936" y="3645024"/>
            <a:ext cx="2304256" cy="1296144"/>
          </a:xfrm>
          <a:prstGeom prst="cloudCallout">
            <a:avLst/>
          </a:prstGeom>
          <a:solidFill>
            <a:schemeClr val="accent1">
              <a:lumMod val="40000"/>
              <a:lumOff val="60000"/>
              <a:alpha val="6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Infrastructure</a:t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C9377-36BA-4A08-A484-8855DCA7E23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Business Strategy</a:t>
            </a:r>
            <a:endParaRPr lang="en-US" dirty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208912" cy="5400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Concentrate in areas of sustainable competitive advantage</a:t>
            </a:r>
          </a:p>
          <a:p>
            <a:pPr lvl="1" eaLnBrk="1" hangingPunct="1"/>
            <a:r>
              <a:rPr lang="en-US" dirty="0" smtClean="0"/>
              <a:t>Leverage existing assets</a:t>
            </a:r>
            <a:endParaRPr lang="en-US" dirty="0"/>
          </a:p>
          <a:p>
            <a:pPr lvl="1" eaLnBrk="1" hangingPunct="1"/>
            <a:r>
              <a:rPr lang="en-US" dirty="0" smtClean="0"/>
              <a:t>Compete in the low </a:t>
            </a:r>
            <a:r>
              <a:rPr lang="en-US" dirty="0"/>
              <a:t>end of the value curve in </a:t>
            </a:r>
            <a:r>
              <a:rPr lang="en-US" dirty="0" smtClean="0"/>
              <a:t>low-risk </a:t>
            </a:r>
            <a:r>
              <a:rPr lang="en-US" dirty="0"/>
              <a:t>ventures that leverage </a:t>
            </a:r>
            <a:r>
              <a:rPr lang="en-US" dirty="0" smtClean="0"/>
              <a:t>strengths – the infrastructure business</a:t>
            </a:r>
          </a:p>
          <a:p>
            <a:pPr eaLnBrk="1" hangingPunct="1"/>
            <a:r>
              <a:rPr lang="en-US" dirty="0" smtClean="0"/>
              <a:t>Design and build the network to interconnect with other regional initiatives, CBDs, and business parks</a:t>
            </a:r>
          </a:p>
          <a:p>
            <a:pPr eaLnBrk="1" hangingPunct="1"/>
            <a:r>
              <a:rPr lang="en-US" dirty="0" smtClean="0"/>
              <a:t>Build </a:t>
            </a:r>
            <a:r>
              <a:rPr lang="en-US" dirty="0"/>
              <a:t>a </a:t>
            </a:r>
            <a:r>
              <a:rPr lang="en-US" dirty="0" smtClean="0"/>
              <a:t>telecom capability, establish market credibility</a:t>
            </a:r>
          </a:p>
          <a:p>
            <a:pPr eaLnBrk="1" hangingPunct="1"/>
            <a:r>
              <a:rPr lang="en-US" dirty="0" smtClean="0"/>
              <a:t>Look for opportunities to expand and move up the value curve</a:t>
            </a:r>
          </a:p>
          <a:p>
            <a:pPr eaLnBrk="1" hangingPunct="1"/>
            <a:r>
              <a:rPr lang="en-US" dirty="0" smtClean="0"/>
              <a:t>Collaborate / interconnect with other regional initiatives</a:t>
            </a:r>
          </a:p>
          <a:p>
            <a:pPr eaLnBrk="1" hangingPunct="1"/>
            <a:r>
              <a:rPr lang="en-US" dirty="0" smtClean="0"/>
              <a:t>Keep our options open for stimulus funding</a:t>
            </a:r>
          </a:p>
          <a:p>
            <a:pPr eaLnBrk="1" hangingPunct="1"/>
            <a:r>
              <a:rPr lang="en-US" dirty="0" smtClean="0"/>
              <a:t>Promote private-sector investment in solving last-mile problems -- facilitate last-mile connectivity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5BD6A-DF1B-4A8B-83FE-41072C4F342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201613"/>
            <a:ext cx="6718300" cy="690562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000335" y="1547155"/>
          <a:ext cx="7028115" cy="42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498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FBA8E-13A7-40BC-BFB9-9A13D670C7D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Steps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6AB706E1-C144-42E6-A0BB-D382C71DE20B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16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sp>
        <p:nvSpPr>
          <p:cNvPr id="53252" name="Rectangle 1028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412776"/>
            <a:ext cx="7776865" cy="4845149"/>
          </a:xfrm>
        </p:spPr>
        <p:txBody>
          <a:bodyPr/>
          <a:lstStyle/>
          <a:p>
            <a:pPr eaLnBrk="1" hangingPunct="1"/>
            <a:r>
              <a:rPr lang="en-US" dirty="0" smtClean="0"/>
              <a:t>Agree Upon Strategy</a:t>
            </a:r>
          </a:p>
          <a:p>
            <a:pPr eaLnBrk="1" hangingPunct="1"/>
            <a:r>
              <a:rPr lang="en-US" dirty="0" smtClean="0"/>
              <a:t>Business Plan</a:t>
            </a:r>
            <a:endParaRPr lang="en-US" dirty="0"/>
          </a:p>
          <a:p>
            <a:pPr lvl="1" eaLnBrk="1" hangingPunct="1"/>
            <a:r>
              <a:rPr lang="en-US" dirty="0" smtClean="0"/>
              <a:t>Plan the network buildout</a:t>
            </a:r>
          </a:p>
          <a:p>
            <a:pPr lvl="1" eaLnBrk="1" hangingPunct="1"/>
            <a:r>
              <a:rPr lang="en-US" dirty="0" smtClean="0"/>
              <a:t>Develop CAPEX budget</a:t>
            </a:r>
          </a:p>
          <a:p>
            <a:pPr lvl="1" eaLnBrk="1" hangingPunct="1"/>
            <a:r>
              <a:rPr lang="en-US" dirty="0" smtClean="0"/>
              <a:t>Explore models for operation</a:t>
            </a:r>
          </a:p>
          <a:p>
            <a:pPr lvl="1" eaLnBrk="1" hangingPunct="1"/>
            <a:r>
              <a:rPr lang="en-US" dirty="0" smtClean="0"/>
              <a:t>Identify specific products / services and pricing</a:t>
            </a:r>
          </a:p>
          <a:p>
            <a:pPr lvl="1" eaLnBrk="1" hangingPunct="1"/>
            <a:r>
              <a:rPr lang="en-US" dirty="0" smtClean="0"/>
              <a:t>Develop a sales forecast and build financials</a:t>
            </a:r>
            <a:endParaRPr lang="en-US" dirty="0"/>
          </a:p>
          <a:p>
            <a:pPr lvl="1" eaLnBrk="1" hangingPunct="1"/>
            <a:r>
              <a:rPr lang="en-US" dirty="0" smtClean="0"/>
              <a:t>Define an organizational plan</a:t>
            </a:r>
            <a:endParaRPr lang="en-US" dirty="0"/>
          </a:p>
          <a:p>
            <a:pPr lvl="1" eaLnBrk="1" hangingPunct="1"/>
            <a:r>
              <a:rPr lang="en-US" dirty="0" smtClean="0"/>
              <a:t>Identify operational </a:t>
            </a:r>
            <a:r>
              <a:rPr lang="en-US" dirty="0"/>
              <a:t>support </a:t>
            </a:r>
            <a:r>
              <a:rPr lang="en-US" dirty="0" smtClean="0"/>
              <a:t>system requirements</a:t>
            </a:r>
            <a:endParaRPr lang="en-US" dirty="0"/>
          </a:p>
          <a:p>
            <a:pPr eaLnBrk="1" hangingPunct="1"/>
            <a:r>
              <a:rPr lang="en-US" dirty="0" smtClean="0"/>
              <a:t>Identify Timeframes for Implementation</a:t>
            </a:r>
          </a:p>
          <a:p>
            <a:pPr eaLnBrk="1" hangingPunct="1"/>
            <a:r>
              <a:rPr lang="en-US" dirty="0" smtClean="0"/>
              <a:t>Identify Performance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4E9F41-CCCA-424B-9155-A6117BB6429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79E15AB2-00C7-4DA1-81BC-E8F461DC30CE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2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Revenue </a:t>
            </a:r>
            <a:r>
              <a:rPr lang="en-US" dirty="0"/>
              <a:t>model </a:t>
            </a:r>
            <a:r>
              <a:rPr lang="en-US" dirty="0" smtClean="0"/>
              <a:t>-- approach </a:t>
            </a:r>
            <a:r>
              <a:rPr lang="en-US" dirty="0"/>
              <a:t>and results</a:t>
            </a:r>
          </a:p>
          <a:p>
            <a:r>
              <a:rPr lang="en-US" dirty="0"/>
              <a:t>Local market dynamics</a:t>
            </a:r>
          </a:p>
          <a:p>
            <a:r>
              <a:rPr lang="en-US" dirty="0"/>
              <a:t>SWOT</a:t>
            </a:r>
          </a:p>
          <a:p>
            <a:r>
              <a:rPr lang="en-US" dirty="0" smtClean="0"/>
              <a:t>Business strategy</a:t>
            </a:r>
            <a:endParaRPr lang="en-US" dirty="0"/>
          </a:p>
          <a:p>
            <a:r>
              <a:rPr lang="en-US" dirty="0" smtClean="0"/>
              <a:t>Recommendations and 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5BD6A-DF1B-4A8B-83FE-41072C4F342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201613"/>
            <a:ext cx="6718300" cy="6905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5138" y="1143000"/>
            <a:ext cx="8069262" cy="5334000"/>
          </a:xfrm>
        </p:spPr>
        <p:txBody>
          <a:bodyPr/>
          <a:lstStyle/>
          <a:p>
            <a:pPr marL="419100" indent="-419100"/>
            <a:r>
              <a:rPr lang="en-US" dirty="0" smtClean="0"/>
              <a:t>Blue Ridge Advisory Services</a:t>
            </a:r>
          </a:p>
          <a:p>
            <a:pPr marL="822325" lvl="1" indent="-419100"/>
            <a:r>
              <a:rPr lang="en-US" dirty="0" smtClean="0"/>
              <a:t>Professional Services Firm</a:t>
            </a:r>
          </a:p>
          <a:p>
            <a:pPr marL="822325" lvl="1" indent="-419100"/>
            <a:r>
              <a:rPr lang="en-US" dirty="0" smtClean="0"/>
              <a:t>Certified Management Consultant (CMC)</a:t>
            </a:r>
          </a:p>
          <a:p>
            <a:pPr marL="419100" indent="-419100"/>
            <a:r>
              <a:rPr lang="en-US" dirty="0" smtClean="0"/>
              <a:t>Telecommunications Practice Area</a:t>
            </a:r>
          </a:p>
          <a:p>
            <a:pPr marL="822325" lvl="1" indent="-419100"/>
            <a:r>
              <a:rPr lang="en-US" dirty="0" smtClean="0"/>
              <a:t>Communities, Councils of Government, Utilities, Municipalities</a:t>
            </a:r>
          </a:p>
          <a:p>
            <a:pPr marL="822325" lvl="1" indent="-419100"/>
            <a:r>
              <a:rPr lang="en-US" dirty="0" smtClean="0"/>
              <a:t>Developers of Master-Planned Communities</a:t>
            </a:r>
          </a:p>
          <a:p>
            <a:pPr marL="419100" indent="-419100"/>
            <a:r>
              <a:rPr lang="en-US" dirty="0" smtClean="0"/>
              <a:t>Virginia-based Clients:</a:t>
            </a:r>
          </a:p>
          <a:p>
            <a:pPr marL="822325" lvl="1" indent="-419100"/>
            <a:r>
              <a:rPr lang="en-US" dirty="0" smtClean="0"/>
              <a:t>Mid Atlantic Broadband</a:t>
            </a:r>
          </a:p>
          <a:p>
            <a:pPr marL="822325" lvl="1" indent="-419100"/>
            <a:r>
              <a:rPr lang="en-US" dirty="0" smtClean="0"/>
              <a:t>Future of the Piedmont Foundation</a:t>
            </a:r>
          </a:p>
          <a:p>
            <a:pPr marL="822325" lvl="1" indent="-419100"/>
            <a:r>
              <a:rPr lang="en-US" dirty="0" smtClean="0"/>
              <a:t>LENOWISCO Planning District</a:t>
            </a:r>
          </a:p>
          <a:p>
            <a:pPr marL="822325" lvl="1" indent="-419100"/>
            <a:r>
              <a:rPr lang="en-US" dirty="0" smtClean="0"/>
              <a:t>Virginia Coalfield Coalition</a:t>
            </a:r>
          </a:p>
          <a:p>
            <a:pPr marL="822325" lvl="1" indent="-419100"/>
            <a:r>
              <a:rPr lang="en-US" dirty="0" smtClean="0"/>
              <a:t>Dominion Power</a:t>
            </a:r>
          </a:p>
          <a:p>
            <a:pPr marL="419100" indent="-41910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865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5BD6A-DF1B-4A8B-83FE-41072C4F342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201613"/>
            <a:ext cx="6718300" cy="690562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000335" y="1547155"/>
          <a:ext cx="7028115" cy="42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498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5BD6A-DF1B-4A8B-83FE-41072C4F342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201613"/>
            <a:ext cx="6718300" cy="690562"/>
          </a:xfrm>
        </p:spPr>
        <p:txBody>
          <a:bodyPr/>
          <a:lstStyle/>
          <a:p>
            <a:r>
              <a:rPr lang="en-US" dirty="0" smtClean="0"/>
              <a:t>Assess the Market Conditions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93643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4989728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FF89A-7439-4538-A9DD-4D7D62394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0BFF89A-7439-4538-A9DD-4D7D62394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581A22-74B8-47E9-9F86-87566FF15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A581A22-74B8-47E9-9F86-87566FF15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EDB199-DDD7-4465-9621-C2621BFD0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97EDB199-DDD7-4465-9621-C2621BFD0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F36C3C-538D-4B16-BF82-1AF7FD397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EF36C3C-538D-4B16-BF82-1AF7FD397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291FDD-9645-45B7-A349-0D76FD8A0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0291FDD-9645-45B7-A349-0D76FD8A0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F80C71-21E6-4ED1-A65C-43452D57F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73F80C71-21E6-4ED1-A65C-43452D57FA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0D2772-BC5F-44A5-A346-219B6E01F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A0D2772-BC5F-44A5-A346-219B6E01F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3830D6-A431-4291-ADFA-9B2887FAE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7F3830D6-A431-4291-ADFA-9B2887FAE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200043-17F6-4704-AAF4-F1CC19146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1200043-17F6-4704-AAF4-F1CC19146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53E63-3E2A-4F21-AF94-6046541B45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123728" y="201613"/>
            <a:ext cx="6948264" cy="788987"/>
          </a:xfrm>
        </p:spPr>
        <p:txBody>
          <a:bodyPr/>
          <a:lstStyle/>
          <a:p>
            <a:pPr eaLnBrk="1" hangingPunct="1"/>
            <a:r>
              <a:rPr lang="en-US" dirty="0" smtClean="0"/>
              <a:t>Approach to Defining Addressable Market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half" idx="1"/>
          </p:nvPr>
        </p:nvSpPr>
        <p:spPr>
          <a:xfrm>
            <a:off x="755328" y="1406103"/>
            <a:ext cx="4176712" cy="497522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Identify the market potential</a:t>
            </a:r>
          </a:p>
          <a:p>
            <a:pPr eaLnBrk="1" hangingPunct="1"/>
            <a:r>
              <a:rPr lang="en-US" sz="2000" dirty="0" smtClean="0"/>
              <a:t>Use national data to define population and economics</a:t>
            </a:r>
          </a:p>
          <a:p>
            <a:pPr eaLnBrk="1" hangingPunct="1"/>
            <a:r>
              <a:rPr lang="en-US" sz="2000" dirty="0" smtClean="0"/>
              <a:t>Use FCC data to define usage for the state</a:t>
            </a:r>
          </a:p>
          <a:p>
            <a:pPr eaLnBrk="1" hangingPunct="1"/>
            <a:r>
              <a:rPr lang="en-US" sz="2000" dirty="0" smtClean="0"/>
              <a:t>Apply economic information for region to estimate the specific addressable market for the Roanoke Valley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C98C8839-059A-4E99-ACFC-A5ECADDF3B5A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6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851133761"/>
              </p:ext>
            </p:extLst>
          </p:nvPr>
        </p:nvGraphicFramePr>
        <p:xfrm>
          <a:off x="4495800" y="1828800"/>
          <a:ext cx="4396680" cy="34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128B88-D45F-4F17-9FA2-2356F874B1B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Total Addressable Market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CAA1A376-D871-4477-8BBB-EF9F30D251E5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7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11560" y="1268760"/>
          <a:ext cx="792087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E62EA-04FC-45E7-90CF-1A0150D544F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Total Addressable Market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1DE9130B-92C2-4D83-AF9B-6DDCFA405912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8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55576" y="1340768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 txBox="1">
            <a:spLocks noGrp="1" noChangeArrowheads="1"/>
          </p:cNvSpPr>
          <p:nvPr/>
        </p:nvSpPr>
        <p:spPr bwMode="auto">
          <a:xfrm>
            <a:off x="7097713" y="6508750"/>
            <a:ext cx="1905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fld id="{81F0FE35-68C2-41F9-A985-2C664BA3E868}" type="slidenum">
              <a:rPr lang="en-US" sz="1200"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9</a:t>
            </a:fld>
            <a:endParaRPr lang="en-US" sz="1200" dirty="0">
              <a:latin typeface="+mn-lt"/>
              <a:ea typeface="+mn-ea"/>
              <a:cs typeface="+mn-cs"/>
            </a:endParaRPr>
          </a:p>
        </p:txBody>
      </p:sp>
      <p:sp>
        <p:nvSpPr>
          <p:cNvPr id="36867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2411760" y="201613"/>
            <a:ext cx="6192688" cy="690562"/>
          </a:xfrm>
        </p:spPr>
        <p:txBody>
          <a:bodyPr/>
          <a:lstStyle/>
          <a:p>
            <a:r>
              <a:rPr lang="en-US" dirty="0" smtClean="0"/>
              <a:t>Market Dynamics</a:t>
            </a:r>
            <a:endParaRPr lang="en-US" dirty="0"/>
          </a:p>
        </p:txBody>
      </p:sp>
      <p:pic>
        <p:nvPicPr>
          <p:cNvPr id="2" name="Picture 1" descr="PastedGraphic-2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5052388"/>
            <a:ext cx="2376264" cy="752876"/>
          </a:xfrm>
          <a:prstGeom prst="rect">
            <a:avLst/>
          </a:prstGeom>
        </p:spPr>
      </p:pic>
      <p:pic>
        <p:nvPicPr>
          <p:cNvPr id="3" name="Picture 2" descr="PastedGraphic-3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284984"/>
            <a:ext cx="2448272" cy="841940"/>
          </a:xfrm>
          <a:prstGeom prst="rect">
            <a:avLst/>
          </a:prstGeom>
        </p:spPr>
      </p:pic>
      <p:pic>
        <p:nvPicPr>
          <p:cNvPr id="7" name="Picture 6" descr="PastedGraphic-5.tif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556792"/>
            <a:ext cx="1473200" cy="1409700"/>
          </a:xfrm>
          <a:prstGeom prst="rect">
            <a:avLst/>
          </a:prstGeom>
        </p:spPr>
      </p:pic>
      <p:pic>
        <p:nvPicPr>
          <p:cNvPr id="8" name="Picture 7" descr="PastedGraphic-6.tif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3890" y="1484784"/>
            <a:ext cx="2140198" cy="647844"/>
          </a:xfrm>
          <a:prstGeom prst="rect">
            <a:avLst/>
          </a:prstGeom>
        </p:spPr>
      </p:pic>
      <p:pic>
        <p:nvPicPr>
          <p:cNvPr id="11" name="Picture 10" descr="PastedGraphic-8.tif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501008"/>
            <a:ext cx="2120900" cy="825500"/>
          </a:xfrm>
          <a:prstGeom prst="rect">
            <a:avLst/>
          </a:prstGeom>
        </p:spPr>
      </p:pic>
      <p:pic>
        <p:nvPicPr>
          <p:cNvPr id="12" name="Picture 11" descr="PastedGraphic-9.tif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3789040"/>
            <a:ext cx="1648604" cy="720080"/>
          </a:xfrm>
          <a:prstGeom prst="rect">
            <a:avLst/>
          </a:prstGeom>
        </p:spPr>
      </p:pic>
      <p:pic>
        <p:nvPicPr>
          <p:cNvPr id="29700" name="Picture 4" descr="level 3 communication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28456" y="1268760"/>
            <a:ext cx="3048000" cy="1524001"/>
          </a:xfrm>
          <a:prstGeom prst="rect">
            <a:avLst/>
          </a:prstGeom>
          <a:noFill/>
        </p:spPr>
      </p:pic>
      <p:pic>
        <p:nvPicPr>
          <p:cNvPr id="18" name="Picture 17" descr="LIT Networks Logo_CMYK.eps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4941168"/>
            <a:ext cx="13681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7864" y="5135358"/>
            <a:ext cx="2383904" cy="81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PastedGraphic-4.tif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36912"/>
            <a:ext cx="2736304" cy="59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Blue Ridg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ue Rid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ue Ridge Power 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idge Power 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Ridge Power 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idge Power 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idge Power 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idge Power 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Ridge Power 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Blue Ridge</Template>
  <TotalTime>9409</TotalTime>
  <Pages>44</Pages>
  <Words>502</Words>
  <Application>Microsoft Office PowerPoint</Application>
  <PresentationFormat>On-screen Show (4:3)</PresentationFormat>
  <Paragraphs>164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Presentation Blue Ridge</vt:lpstr>
      <vt:lpstr>Slide 1</vt:lpstr>
      <vt:lpstr>Agenda</vt:lpstr>
      <vt:lpstr>Introduction</vt:lpstr>
      <vt:lpstr>Scope</vt:lpstr>
      <vt:lpstr>Assess the Market Conditions</vt:lpstr>
      <vt:lpstr>Approach to Defining Addressable Market</vt:lpstr>
      <vt:lpstr>Total Addressable Market</vt:lpstr>
      <vt:lpstr>Total Addressable Market</vt:lpstr>
      <vt:lpstr>Market Dynamics</vt:lpstr>
      <vt:lpstr>Requirements of Stakeholders</vt:lpstr>
      <vt:lpstr>Competitive Advantages</vt:lpstr>
      <vt:lpstr>SWOT Analysis</vt:lpstr>
      <vt:lpstr>Risk / Return Profile</vt:lpstr>
      <vt:lpstr>Business Strategy</vt:lpstr>
      <vt:lpstr>Scope</vt:lpstr>
      <vt:lpstr>Next Steps</vt:lpstr>
    </vt:vector>
  </TitlesOfParts>
  <Manager>Robert Picchi</Manager>
  <Company>Blue Ridge Advisory Services Group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Roanoke BBA Phase I Presentation</dc:title>
  <dc:subject>Roanoke Valley Broadband Authority</dc:subject>
  <dc:creator>Kristen Rich Heller</dc:creator>
  <cp:lastModifiedBy> </cp:lastModifiedBy>
  <cp:revision>119</cp:revision>
  <cp:lastPrinted>2011-05-24T12:48:44Z</cp:lastPrinted>
  <dcterms:created xsi:type="dcterms:W3CDTF">2010-10-31T10:52:22Z</dcterms:created>
  <dcterms:modified xsi:type="dcterms:W3CDTF">2014-04-18T10:16:11Z</dcterms:modified>
</cp:coreProperties>
</file>